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66" r:id="rId3"/>
    <p:sldId id="366" r:id="rId4"/>
    <p:sldId id="367" r:id="rId5"/>
    <p:sldId id="368" r:id="rId6"/>
    <p:sldId id="376" r:id="rId7"/>
    <p:sldId id="371" r:id="rId8"/>
    <p:sldId id="379" r:id="rId9"/>
    <p:sldId id="380" r:id="rId10"/>
    <p:sldId id="429" r:id="rId11"/>
    <p:sldId id="430" r:id="rId12"/>
    <p:sldId id="381" r:id="rId13"/>
    <p:sldId id="431" r:id="rId14"/>
    <p:sldId id="370" r:id="rId15"/>
    <p:sldId id="389" r:id="rId16"/>
    <p:sldId id="435" r:id="rId17"/>
    <p:sldId id="437" r:id="rId18"/>
    <p:sldId id="436" r:id="rId19"/>
    <p:sldId id="274" r:id="rId20"/>
    <p:sldId id="275" r:id="rId21"/>
    <p:sldId id="276" r:id="rId22"/>
    <p:sldId id="294" r:id="rId23"/>
    <p:sldId id="277" r:id="rId24"/>
    <p:sldId id="298" r:id="rId25"/>
    <p:sldId id="406" r:id="rId26"/>
    <p:sldId id="448" r:id="rId27"/>
    <p:sldId id="291" r:id="rId28"/>
    <p:sldId id="449" r:id="rId29"/>
    <p:sldId id="282" r:id="rId30"/>
    <p:sldId id="283" r:id="rId31"/>
    <p:sldId id="284" r:id="rId32"/>
    <p:sldId id="285" r:id="rId33"/>
    <p:sldId id="286" r:id="rId34"/>
    <p:sldId id="287" r:id="rId35"/>
    <p:sldId id="300" r:id="rId36"/>
    <p:sldId id="288" r:id="rId37"/>
    <p:sldId id="295" r:id="rId38"/>
    <p:sldId id="296" r:id="rId39"/>
    <p:sldId id="301" r:id="rId40"/>
    <p:sldId id="293" r:id="rId41"/>
    <p:sldId id="292" r:id="rId4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3CDE3-2C6A-9B45-AE5D-0AE53C0BF5FC}" v="25" dt="2021-10-28T07:49:36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Stijl, gemiddeld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3"/>
    <p:restoredTop sz="94643"/>
  </p:normalViewPr>
  <p:slideViewPr>
    <p:cSldViewPr snapToGrid="0" snapToObjects="1">
      <p:cViewPr varScale="1">
        <p:scale>
          <a:sx n="107" d="100"/>
          <a:sy n="107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buurs SM, Sanne" userId="d4330de1-1801-493b-862a-3955beb6ddf5" providerId="ADAL" clId="{19D3CDE3-2C6A-9B45-AE5D-0AE53C0BF5FC}"/>
    <pc:docChg chg="custSel addSld delSld modSld">
      <pc:chgData name="Nabuurs SM, Sanne" userId="d4330de1-1801-493b-862a-3955beb6ddf5" providerId="ADAL" clId="{19D3CDE3-2C6A-9B45-AE5D-0AE53C0BF5FC}" dt="2021-10-28T07:50:09.446" v="92" actId="1076"/>
      <pc:docMkLst>
        <pc:docMk/>
      </pc:docMkLst>
      <pc:sldChg chg="modSp">
        <pc:chgData name="Nabuurs SM, Sanne" userId="d4330de1-1801-493b-862a-3955beb6ddf5" providerId="ADAL" clId="{19D3CDE3-2C6A-9B45-AE5D-0AE53C0BF5FC}" dt="2021-10-28T07:49:36.650" v="91" actId="207"/>
        <pc:sldMkLst>
          <pc:docMk/>
          <pc:sldMk cId="2527699553" sldId="266"/>
        </pc:sldMkLst>
        <pc:spChg chg="mod">
          <ac:chgData name="Nabuurs SM, Sanne" userId="d4330de1-1801-493b-862a-3955beb6ddf5" providerId="ADAL" clId="{19D3CDE3-2C6A-9B45-AE5D-0AE53C0BF5FC}" dt="2021-10-28T07:49:36.650" v="91" actId="207"/>
          <ac:spMkLst>
            <pc:docMk/>
            <pc:sldMk cId="2527699553" sldId="266"/>
            <ac:spMk id="3" creationId="{00000000-0000-0000-0000-000000000000}"/>
          </ac:spMkLst>
        </pc:spChg>
      </pc:sldChg>
      <pc:sldChg chg="del">
        <pc:chgData name="Nabuurs SM, Sanne" userId="d4330de1-1801-493b-862a-3955beb6ddf5" providerId="ADAL" clId="{19D3CDE3-2C6A-9B45-AE5D-0AE53C0BF5FC}" dt="2021-10-27T18:07:08.951" v="47" actId="2696"/>
        <pc:sldMkLst>
          <pc:docMk/>
          <pc:sldMk cId="4117379217" sldId="267"/>
        </pc:sldMkLst>
      </pc:sldChg>
      <pc:sldChg chg="del">
        <pc:chgData name="Nabuurs SM, Sanne" userId="d4330de1-1801-493b-862a-3955beb6ddf5" providerId="ADAL" clId="{19D3CDE3-2C6A-9B45-AE5D-0AE53C0BF5FC}" dt="2021-10-27T18:07:14.196" v="48" actId="2696"/>
        <pc:sldMkLst>
          <pc:docMk/>
          <pc:sldMk cId="2378661691" sldId="269"/>
        </pc:sldMkLst>
      </pc:sldChg>
      <pc:sldChg chg="del">
        <pc:chgData name="Nabuurs SM, Sanne" userId="d4330de1-1801-493b-862a-3955beb6ddf5" providerId="ADAL" clId="{19D3CDE3-2C6A-9B45-AE5D-0AE53C0BF5FC}" dt="2021-10-27T18:07:16.237" v="49" actId="2696"/>
        <pc:sldMkLst>
          <pc:docMk/>
          <pc:sldMk cId="2534681862" sldId="270"/>
        </pc:sldMkLst>
      </pc:sldChg>
      <pc:sldChg chg="del">
        <pc:chgData name="Nabuurs SM, Sanne" userId="d4330de1-1801-493b-862a-3955beb6ddf5" providerId="ADAL" clId="{19D3CDE3-2C6A-9B45-AE5D-0AE53C0BF5FC}" dt="2021-10-27T18:07:17.921" v="50" actId="2696"/>
        <pc:sldMkLst>
          <pc:docMk/>
          <pc:sldMk cId="179006067" sldId="271"/>
        </pc:sldMkLst>
      </pc:sldChg>
      <pc:sldChg chg="del">
        <pc:chgData name="Nabuurs SM, Sanne" userId="d4330de1-1801-493b-862a-3955beb6ddf5" providerId="ADAL" clId="{19D3CDE3-2C6A-9B45-AE5D-0AE53C0BF5FC}" dt="2021-10-27T18:07:53.104" v="51" actId="2696"/>
        <pc:sldMkLst>
          <pc:docMk/>
          <pc:sldMk cId="4166874330" sldId="272"/>
        </pc:sldMkLst>
      </pc:sldChg>
      <pc:sldChg chg="del">
        <pc:chgData name="Nabuurs SM, Sanne" userId="d4330de1-1801-493b-862a-3955beb6ddf5" providerId="ADAL" clId="{19D3CDE3-2C6A-9B45-AE5D-0AE53C0BF5FC}" dt="2021-10-27T18:07:54.956" v="52" actId="2696"/>
        <pc:sldMkLst>
          <pc:docMk/>
          <pc:sldMk cId="1678250541" sldId="273"/>
        </pc:sldMkLst>
      </pc:sldChg>
      <pc:sldChg chg="modSp mod">
        <pc:chgData name="Nabuurs SM, Sanne" userId="d4330de1-1801-493b-862a-3955beb6ddf5" providerId="ADAL" clId="{19D3CDE3-2C6A-9B45-AE5D-0AE53C0BF5FC}" dt="2021-10-27T18:17:55.874" v="55" actId="1076"/>
        <pc:sldMkLst>
          <pc:docMk/>
          <pc:sldMk cId="2506936307" sldId="274"/>
        </pc:sldMkLst>
        <pc:picChg chg="mod">
          <ac:chgData name="Nabuurs SM, Sanne" userId="d4330de1-1801-493b-862a-3955beb6ddf5" providerId="ADAL" clId="{19D3CDE3-2C6A-9B45-AE5D-0AE53C0BF5FC}" dt="2021-10-27T18:17:55.874" v="55" actId="1076"/>
          <ac:picMkLst>
            <pc:docMk/>
            <pc:sldMk cId="2506936307" sldId="274"/>
            <ac:picMk id="5" creationId="{00000000-0000-0000-0000-000000000000}"/>
          </ac:picMkLst>
        </pc:picChg>
      </pc:sldChg>
      <pc:sldChg chg="del">
        <pc:chgData name="Nabuurs SM, Sanne" userId="d4330de1-1801-493b-862a-3955beb6ddf5" providerId="ADAL" clId="{19D3CDE3-2C6A-9B45-AE5D-0AE53C0BF5FC}" dt="2021-10-27T18:39:09.808" v="58" actId="2696"/>
        <pc:sldMkLst>
          <pc:docMk/>
          <pc:sldMk cId="4060028384" sldId="278"/>
        </pc:sldMkLst>
      </pc:sldChg>
      <pc:sldChg chg="del">
        <pc:chgData name="Nabuurs SM, Sanne" userId="d4330de1-1801-493b-862a-3955beb6ddf5" providerId="ADAL" clId="{19D3CDE3-2C6A-9B45-AE5D-0AE53C0BF5FC}" dt="2021-10-27T18:39:09.808" v="58" actId="2696"/>
        <pc:sldMkLst>
          <pc:docMk/>
          <pc:sldMk cId="1584428044" sldId="279"/>
        </pc:sldMkLst>
      </pc:sldChg>
      <pc:sldChg chg="del">
        <pc:chgData name="Nabuurs SM, Sanne" userId="d4330de1-1801-493b-862a-3955beb6ddf5" providerId="ADAL" clId="{19D3CDE3-2C6A-9B45-AE5D-0AE53C0BF5FC}" dt="2021-10-27T18:39:09.808" v="58" actId="2696"/>
        <pc:sldMkLst>
          <pc:docMk/>
          <pc:sldMk cId="3317171354" sldId="280"/>
        </pc:sldMkLst>
      </pc:sldChg>
      <pc:sldChg chg="modSp del mod">
        <pc:chgData name="Nabuurs SM, Sanne" userId="d4330de1-1801-493b-862a-3955beb6ddf5" providerId="ADAL" clId="{19D3CDE3-2C6A-9B45-AE5D-0AE53C0BF5FC}" dt="2021-10-27T18:39:09.808" v="58" actId="2696"/>
        <pc:sldMkLst>
          <pc:docMk/>
          <pc:sldMk cId="767677874" sldId="281"/>
        </pc:sldMkLst>
        <pc:spChg chg="mod">
          <ac:chgData name="Nabuurs SM, Sanne" userId="d4330de1-1801-493b-862a-3955beb6ddf5" providerId="ADAL" clId="{19D3CDE3-2C6A-9B45-AE5D-0AE53C0BF5FC}" dt="2021-10-27T18:37:10.128" v="57" actId="1036"/>
          <ac:spMkLst>
            <pc:docMk/>
            <pc:sldMk cId="767677874" sldId="281"/>
            <ac:spMk id="3" creationId="{00000000-0000-0000-0000-000000000000}"/>
          </ac:spMkLst>
        </pc:spChg>
      </pc:sldChg>
      <pc:sldChg chg="del">
        <pc:chgData name="Nabuurs SM, Sanne" userId="d4330de1-1801-493b-862a-3955beb6ddf5" providerId="ADAL" clId="{19D3CDE3-2C6A-9B45-AE5D-0AE53C0BF5FC}" dt="2021-10-27T18:07:07.691" v="46" actId="2696"/>
        <pc:sldMkLst>
          <pc:docMk/>
          <pc:sldMk cId="3035010248" sldId="297"/>
        </pc:sldMkLst>
      </pc:sldChg>
      <pc:sldChg chg="delSp modSp mod">
        <pc:chgData name="Nabuurs SM, Sanne" userId="d4330de1-1801-493b-862a-3955beb6ddf5" providerId="ADAL" clId="{19D3CDE3-2C6A-9B45-AE5D-0AE53C0BF5FC}" dt="2021-10-27T18:45:19.142" v="69" actId="1076"/>
        <pc:sldMkLst>
          <pc:docMk/>
          <pc:sldMk cId="1760564631" sldId="298"/>
        </pc:sldMkLst>
        <pc:spChg chg="mod">
          <ac:chgData name="Nabuurs SM, Sanne" userId="d4330de1-1801-493b-862a-3955beb6ddf5" providerId="ADAL" clId="{19D3CDE3-2C6A-9B45-AE5D-0AE53C0BF5FC}" dt="2021-10-27T18:45:16.909" v="68" actId="20577"/>
          <ac:spMkLst>
            <pc:docMk/>
            <pc:sldMk cId="1760564631" sldId="298"/>
            <ac:spMk id="3" creationId="{00000000-0000-0000-0000-000000000000}"/>
          </ac:spMkLst>
        </pc:spChg>
        <pc:picChg chg="del">
          <ac:chgData name="Nabuurs SM, Sanne" userId="d4330de1-1801-493b-862a-3955beb6ddf5" providerId="ADAL" clId="{19D3CDE3-2C6A-9B45-AE5D-0AE53C0BF5FC}" dt="2021-10-27T18:45:01.569" v="63" actId="478"/>
          <ac:picMkLst>
            <pc:docMk/>
            <pc:sldMk cId="1760564631" sldId="298"/>
            <ac:picMk id="4" creationId="{00000000-0000-0000-0000-000000000000}"/>
          </ac:picMkLst>
        </pc:picChg>
        <pc:picChg chg="mod">
          <ac:chgData name="Nabuurs SM, Sanne" userId="d4330de1-1801-493b-862a-3955beb6ddf5" providerId="ADAL" clId="{19D3CDE3-2C6A-9B45-AE5D-0AE53C0BF5FC}" dt="2021-10-27T18:45:19.142" v="69" actId="1076"/>
          <ac:picMkLst>
            <pc:docMk/>
            <pc:sldMk cId="1760564631" sldId="298"/>
            <ac:picMk id="6" creationId="{964C70EF-2F49-8647-93EB-CF43156FEE88}"/>
          </ac:picMkLst>
        </pc:picChg>
      </pc:sldChg>
      <pc:sldChg chg="del">
        <pc:chgData name="Nabuurs SM, Sanne" userId="d4330de1-1801-493b-862a-3955beb6ddf5" providerId="ADAL" clId="{19D3CDE3-2C6A-9B45-AE5D-0AE53C0BF5FC}" dt="2021-10-27T18:39:27.446" v="59" actId="2696"/>
        <pc:sldMkLst>
          <pc:docMk/>
          <pc:sldMk cId="2729163095" sldId="299"/>
        </pc:sldMkLst>
      </pc:sldChg>
      <pc:sldChg chg="add">
        <pc:chgData name="Nabuurs SM, Sanne" userId="d4330de1-1801-493b-862a-3955beb6ddf5" providerId="ADAL" clId="{19D3CDE3-2C6A-9B45-AE5D-0AE53C0BF5FC}" dt="2021-10-27T18:39:57.948" v="61"/>
        <pc:sldMkLst>
          <pc:docMk/>
          <pc:sldMk cId="1459873360" sldId="300"/>
        </pc:sldMkLst>
      </pc:sldChg>
      <pc:sldChg chg="del">
        <pc:chgData name="Nabuurs SM, Sanne" userId="d4330de1-1801-493b-862a-3955beb6ddf5" providerId="ADAL" clId="{19D3CDE3-2C6A-9B45-AE5D-0AE53C0BF5FC}" dt="2021-10-27T18:39:49.442" v="60" actId="2696"/>
        <pc:sldMkLst>
          <pc:docMk/>
          <pc:sldMk cId="3863601080" sldId="300"/>
        </pc:sldMkLst>
      </pc:sldChg>
      <pc:sldChg chg="add">
        <pc:chgData name="Nabuurs SM, Sanne" userId="d4330de1-1801-493b-862a-3955beb6ddf5" providerId="ADAL" clId="{19D3CDE3-2C6A-9B45-AE5D-0AE53C0BF5FC}" dt="2021-10-27T17:55:37.340" v="0"/>
        <pc:sldMkLst>
          <pc:docMk/>
          <pc:sldMk cId="1797252124" sldId="366"/>
        </pc:sldMkLst>
      </pc:sldChg>
      <pc:sldChg chg="modSp add mod">
        <pc:chgData name="Nabuurs SM, Sanne" userId="d4330de1-1801-493b-862a-3955beb6ddf5" providerId="ADAL" clId="{19D3CDE3-2C6A-9B45-AE5D-0AE53C0BF5FC}" dt="2021-10-28T07:50:09.446" v="92" actId="1076"/>
        <pc:sldMkLst>
          <pc:docMk/>
          <pc:sldMk cId="4066100164" sldId="367"/>
        </pc:sldMkLst>
        <pc:spChg chg="mod">
          <ac:chgData name="Nabuurs SM, Sanne" userId="d4330de1-1801-493b-862a-3955beb6ddf5" providerId="ADAL" clId="{19D3CDE3-2C6A-9B45-AE5D-0AE53C0BF5FC}" dt="2021-10-27T17:56:18.594" v="5" actId="207"/>
          <ac:spMkLst>
            <pc:docMk/>
            <pc:sldMk cId="4066100164" sldId="367"/>
            <ac:spMk id="3" creationId="{00000000-0000-0000-0000-000000000000}"/>
          </ac:spMkLst>
        </pc:spChg>
        <pc:spChg chg="mod">
          <ac:chgData name="Nabuurs SM, Sanne" userId="d4330de1-1801-493b-862a-3955beb6ddf5" providerId="ADAL" clId="{19D3CDE3-2C6A-9B45-AE5D-0AE53C0BF5FC}" dt="2021-10-28T07:50:09.446" v="92" actId="1076"/>
          <ac:spMkLst>
            <pc:docMk/>
            <pc:sldMk cId="4066100164" sldId="367"/>
            <ac:spMk id="6" creationId="{00000000-0000-0000-0000-000000000000}"/>
          </ac:spMkLst>
        </pc:spChg>
      </pc:sldChg>
      <pc:sldChg chg="modSp add mod">
        <pc:chgData name="Nabuurs SM, Sanne" userId="d4330de1-1801-493b-862a-3955beb6ddf5" providerId="ADAL" clId="{19D3CDE3-2C6A-9B45-AE5D-0AE53C0BF5FC}" dt="2021-10-27T17:56:46.131" v="10" actId="1076"/>
        <pc:sldMkLst>
          <pc:docMk/>
          <pc:sldMk cId="1680478511" sldId="368"/>
        </pc:sldMkLst>
        <pc:spChg chg="mod">
          <ac:chgData name="Nabuurs SM, Sanne" userId="d4330de1-1801-493b-862a-3955beb6ddf5" providerId="ADAL" clId="{19D3CDE3-2C6A-9B45-AE5D-0AE53C0BF5FC}" dt="2021-10-27T17:56:42.358" v="9" actId="20577"/>
          <ac:spMkLst>
            <pc:docMk/>
            <pc:sldMk cId="1680478511" sldId="368"/>
            <ac:spMk id="3" creationId="{00000000-0000-0000-0000-000000000000}"/>
          </ac:spMkLst>
        </pc:spChg>
        <pc:spChg chg="mod">
          <ac:chgData name="Nabuurs SM, Sanne" userId="d4330de1-1801-493b-862a-3955beb6ddf5" providerId="ADAL" clId="{19D3CDE3-2C6A-9B45-AE5D-0AE53C0BF5FC}" dt="2021-10-27T17:56:46.131" v="10" actId="1076"/>
          <ac:spMkLst>
            <pc:docMk/>
            <pc:sldMk cId="1680478511" sldId="368"/>
            <ac:spMk id="13" creationId="{00000000-0000-0000-0000-000000000000}"/>
          </ac:spMkLst>
        </pc:spChg>
      </pc:sldChg>
      <pc:sldChg chg="add">
        <pc:chgData name="Nabuurs SM, Sanne" userId="d4330de1-1801-493b-862a-3955beb6ddf5" providerId="ADAL" clId="{19D3CDE3-2C6A-9B45-AE5D-0AE53C0BF5FC}" dt="2021-10-27T17:55:37.340" v="0"/>
        <pc:sldMkLst>
          <pc:docMk/>
          <pc:sldMk cId="2231072786" sldId="370"/>
        </pc:sldMkLst>
      </pc:sldChg>
      <pc:sldChg chg="addSp delSp modSp add mod">
        <pc:chgData name="Nabuurs SM, Sanne" userId="d4330de1-1801-493b-862a-3955beb6ddf5" providerId="ADAL" clId="{19D3CDE3-2C6A-9B45-AE5D-0AE53C0BF5FC}" dt="2021-10-27T17:57:29.177" v="19"/>
        <pc:sldMkLst>
          <pc:docMk/>
          <pc:sldMk cId="2527641977" sldId="371"/>
        </pc:sldMkLst>
        <pc:spChg chg="add del mod">
          <ac:chgData name="Nabuurs SM, Sanne" userId="d4330de1-1801-493b-862a-3955beb6ddf5" providerId="ADAL" clId="{19D3CDE3-2C6A-9B45-AE5D-0AE53C0BF5FC}" dt="2021-10-27T17:57:29.177" v="19"/>
          <ac:spMkLst>
            <pc:docMk/>
            <pc:sldMk cId="2527641977" sldId="371"/>
            <ac:spMk id="2" creationId="{E0979483-7BD3-1345-8E28-D9F7E34F4C26}"/>
          </ac:spMkLst>
        </pc:spChg>
        <pc:spChg chg="mod">
          <ac:chgData name="Nabuurs SM, Sanne" userId="d4330de1-1801-493b-862a-3955beb6ddf5" providerId="ADAL" clId="{19D3CDE3-2C6A-9B45-AE5D-0AE53C0BF5FC}" dt="2021-10-27T17:57:25.015" v="16" actId="1076"/>
          <ac:spMkLst>
            <pc:docMk/>
            <pc:sldMk cId="2527641977" sldId="371"/>
            <ac:spMk id="7" creationId="{7EF40DF2-E6A7-4C30-BCE0-D812F062BC71}"/>
          </ac:spMkLst>
        </pc:spChg>
        <pc:spChg chg="mod">
          <ac:chgData name="Nabuurs SM, Sanne" userId="d4330de1-1801-493b-862a-3955beb6ddf5" providerId="ADAL" clId="{19D3CDE3-2C6A-9B45-AE5D-0AE53C0BF5FC}" dt="2021-10-27T17:57:22.175" v="15" actId="14100"/>
          <ac:spMkLst>
            <pc:docMk/>
            <pc:sldMk cId="2527641977" sldId="371"/>
            <ac:spMk id="8" creationId="{BAE90247-A6B7-4AFD-879C-55BACFB43B4F}"/>
          </ac:spMkLst>
        </pc:spChg>
      </pc:sldChg>
      <pc:sldChg chg="modSp add">
        <pc:chgData name="Nabuurs SM, Sanne" userId="d4330de1-1801-493b-862a-3955beb6ddf5" providerId="ADAL" clId="{19D3CDE3-2C6A-9B45-AE5D-0AE53C0BF5FC}" dt="2021-10-27T17:57:08.215" v="13" actId="207"/>
        <pc:sldMkLst>
          <pc:docMk/>
          <pc:sldMk cId="2104719862" sldId="376"/>
        </pc:sldMkLst>
        <pc:spChg chg="mod">
          <ac:chgData name="Nabuurs SM, Sanne" userId="d4330de1-1801-493b-862a-3955beb6ddf5" providerId="ADAL" clId="{19D3CDE3-2C6A-9B45-AE5D-0AE53C0BF5FC}" dt="2021-10-27T17:57:08.215" v="13" actId="207"/>
          <ac:spMkLst>
            <pc:docMk/>
            <pc:sldMk cId="2104719862" sldId="376"/>
            <ac:spMk id="3" creationId="{00000000-0000-0000-0000-000000000000}"/>
          </ac:spMkLst>
        </pc:spChg>
      </pc:sldChg>
      <pc:sldChg chg="add">
        <pc:chgData name="Nabuurs SM, Sanne" userId="d4330de1-1801-493b-862a-3955beb6ddf5" providerId="ADAL" clId="{19D3CDE3-2C6A-9B45-AE5D-0AE53C0BF5FC}" dt="2021-10-27T17:55:37.340" v="0"/>
        <pc:sldMkLst>
          <pc:docMk/>
          <pc:sldMk cId="1880793153" sldId="379"/>
        </pc:sldMkLst>
      </pc:sldChg>
      <pc:sldChg chg="modSp add mod">
        <pc:chgData name="Nabuurs SM, Sanne" userId="d4330de1-1801-493b-862a-3955beb6ddf5" providerId="ADAL" clId="{19D3CDE3-2C6A-9B45-AE5D-0AE53C0BF5FC}" dt="2021-10-27T17:57:32.334" v="22" actId="1036"/>
        <pc:sldMkLst>
          <pc:docMk/>
          <pc:sldMk cId="478695506" sldId="380"/>
        </pc:sldMkLst>
        <pc:picChg chg="mod">
          <ac:chgData name="Nabuurs SM, Sanne" userId="d4330de1-1801-493b-862a-3955beb6ddf5" providerId="ADAL" clId="{19D3CDE3-2C6A-9B45-AE5D-0AE53C0BF5FC}" dt="2021-10-27T17:57:32.334" v="22" actId="1036"/>
          <ac:picMkLst>
            <pc:docMk/>
            <pc:sldMk cId="478695506" sldId="380"/>
            <ac:picMk id="4" creationId="{017DA279-6E80-4AB8-AEC4-9125F8C3735A}"/>
          </ac:picMkLst>
        </pc:picChg>
      </pc:sldChg>
      <pc:sldChg chg="modSp add mod">
        <pc:chgData name="Nabuurs SM, Sanne" userId="d4330de1-1801-493b-862a-3955beb6ddf5" providerId="ADAL" clId="{19D3CDE3-2C6A-9B45-AE5D-0AE53C0BF5FC}" dt="2021-10-27T17:58:39.607" v="38" actId="14100"/>
        <pc:sldMkLst>
          <pc:docMk/>
          <pc:sldMk cId="435630077" sldId="381"/>
        </pc:sldMkLst>
        <pc:spChg chg="mod">
          <ac:chgData name="Nabuurs SM, Sanne" userId="d4330de1-1801-493b-862a-3955beb6ddf5" providerId="ADAL" clId="{19D3CDE3-2C6A-9B45-AE5D-0AE53C0BF5FC}" dt="2021-10-27T17:58:39.607" v="38" actId="14100"/>
          <ac:spMkLst>
            <pc:docMk/>
            <pc:sldMk cId="435630077" sldId="381"/>
            <ac:spMk id="10" creationId="{7477F99D-45FA-4264-A852-46534EF0A375}"/>
          </ac:spMkLst>
        </pc:spChg>
      </pc:sldChg>
      <pc:sldChg chg="add">
        <pc:chgData name="Nabuurs SM, Sanne" userId="d4330de1-1801-493b-862a-3955beb6ddf5" providerId="ADAL" clId="{19D3CDE3-2C6A-9B45-AE5D-0AE53C0BF5FC}" dt="2021-10-27T17:55:37.340" v="0"/>
        <pc:sldMkLst>
          <pc:docMk/>
          <pc:sldMk cId="2705743230" sldId="389"/>
        </pc:sldMkLst>
      </pc:sldChg>
      <pc:sldChg chg="modSp add mod">
        <pc:chgData name="Nabuurs SM, Sanne" userId="d4330de1-1801-493b-862a-3955beb6ddf5" providerId="ADAL" clId="{19D3CDE3-2C6A-9B45-AE5D-0AE53C0BF5FC}" dt="2021-10-27T18:45:24.665" v="70" actId="1076"/>
        <pc:sldMkLst>
          <pc:docMk/>
          <pc:sldMk cId="4107534393" sldId="406"/>
        </pc:sldMkLst>
        <pc:picChg chg="mod">
          <ac:chgData name="Nabuurs SM, Sanne" userId="d4330de1-1801-493b-862a-3955beb6ddf5" providerId="ADAL" clId="{19D3CDE3-2C6A-9B45-AE5D-0AE53C0BF5FC}" dt="2021-10-27T18:45:24.665" v="70" actId="1076"/>
          <ac:picMkLst>
            <pc:docMk/>
            <pc:sldMk cId="4107534393" sldId="406"/>
            <ac:picMk id="11" creationId="{ED791B51-F17A-4729-AFE1-5D8A7FD2A860}"/>
          </ac:picMkLst>
        </pc:picChg>
      </pc:sldChg>
      <pc:sldChg chg="add del">
        <pc:chgData name="Nabuurs SM, Sanne" userId="d4330de1-1801-493b-862a-3955beb6ddf5" providerId="ADAL" clId="{19D3CDE3-2C6A-9B45-AE5D-0AE53C0BF5FC}" dt="2021-10-27T17:55:51.129" v="1" actId="2696"/>
        <pc:sldMkLst>
          <pc:docMk/>
          <pc:sldMk cId="468929571" sldId="412"/>
        </pc:sldMkLst>
      </pc:sldChg>
      <pc:sldChg chg="add del">
        <pc:chgData name="Nabuurs SM, Sanne" userId="d4330de1-1801-493b-862a-3955beb6ddf5" providerId="ADAL" clId="{19D3CDE3-2C6A-9B45-AE5D-0AE53C0BF5FC}" dt="2021-10-27T17:56:03.012" v="2" actId="2696"/>
        <pc:sldMkLst>
          <pc:docMk/>
          <pc:sldMk cId="2743053496" sldId="420"/>
        </pc:sldMkLst>
      </pc:sldChg>
      <pc:sldChg chg="modSp add mod">
        <pc:chgData name="Nabuurs SM, Sanne" userId="d4330de1-1801-493b-862a-3955beb6ddf5" providerId="ADAL" clId="{19D3CDE3-2C6A-9B45-AE5D-0AE53C0BF5FC}" dt="2021-10-27T17:57:51.982" v="25" actId="207"/>
        <pc:sldMkLst>
          <pc:docMk/>
          <pc:sldMk cId="3736988247" sldId="429"/>
        </pc:sldMkLst>
        <pc:spChg chg="mod">
          <ac:chgData name="Nabuurs SM, Sanne" userId="d4330de1-1801-493b-862a-3955beb6ddf5" providerId="ADAL" clId="{19D3CDE3-2C6A-9B45-AE5D-0AE53C0BF5FC}" dt="2021-10-27T17:57:51.982" v="25" actId="207"/>
          <ac:spMkLst>
            <pc:docMk/>
            <pc:sldMk cId="3736988247" sldId="429"/>
            <ac:spMk id="16" creationId="{00000000-0000-0000-0000-000000000000}"/>
          </ac:spMkLst>
        </pc:spChg>
      </pc:sldChg>
      <pc:sldChg chg="modSp add mod">
        <pc:chgData name="Nabuurs SM, Sanne" userId="d4330de1-1801-493b-862a-3955beb6ddf5" providerId="ADAL" clId="{19D3CDE3-2C6A-9B45-AE5D-0AE53C0BF5FC}" dt="2021-10-27T17:58:15.685" v="35" actId="1037"/>
        <pc:sldMkLst>
          <pc:docMk/>
          <pc:sldMk cId="3854007729" sldId="430"/>
        </pc:sldMkLst>
        <pc:spChg chg="mod">
          <ac:chgData name="Nabuurs SM, Sanne" userId="d4330de1-1801-493b-862a-3955beb6ddf5" providerId="ADAL" clId="{19D3CDE3-2C6A-9B45-AE5D-0AE53C0BF5FC}" dt="2021-10-27T17:58:15.685" v="35" actId="1037"/>
          <ac:spMkLst>
            <pc:docMk/>
            <pc:sldMk cId="3854007729" sldId="430"/>
            <ac:spMk id="16" creationId="{00000000-0000-0000-0000-000000000000}"/>
          </ac:spMkLst>
        </pc:spChg>
      </pc:sldChg>
      <pc:sldChg chg="add">
        <pc:chgData name="Nabuurs SM, Sanne" userId="d4330de1-1801-493b-862a-3955beb6ddf5" providerId="ADAL" clId="{19D3CDE3-2C6A-9B45-AE5D-0AE53C0BF5FC}" dt="2021-10-27T17:55:37.340" v="0"/>
        <pc:sldMkLst>
          <pc:docMk/>
          <pc:sldMk cId="717722851" sldId="431"/>
        </pc:sldMkLst>
      </pc:sldChg>
      <pc:sldChg chg="modSp add mod">
        <pc:chgData name="Nabuurs SM, Sanne" userId="d4330de1-1801-493b-862a-3955beb6ddf5" providerId="ADAL" clId="{19D3CDE3-2C6A-9B45-AE5D-0AE53C0BF5FC}" dt="2021-10-27T18:06:01.405" v="41" actId="14100"/>
        <pc:sldMkLst>
          <pc:docMk/>
          <pc:sldMk cId="195734061" sldId="435"/>
        </pc:sldMkLst>
        <pc:spChg chg="mod">
          <ac:chgData name="Nabuurs SM, Sanne" userId="d4330de1-1801-493b-862a-3955beb6ddf5" providerId="ADAL" clId="{19D3CDE3-2C6A-9B45-AE5D-0AE53C0BF5FC}" dt="2021-10-27T18:06:01.405" v="41" actId="14100"/>
          <ac:spMkLst>
            <pc:docMk/>
            <pc:sldMk cId="195734061" sldId="435"/>
            <ac:spMk id="20" creationId="{00000000-0000-0000-0000-000000000000}"/>
          </ac:spMkLst>
        </pc:spChg>
      </pc:sldChg>
      <pc:sldChg chg="modSp add mod">
        <pc:chgData name="Nabuurs SM, Sanne" userId="d4330de1-1801-493b-862a-3955beb6ddf5" providerId="ADAL" clId="{19D3CDE3-2C6A-9B45-AE5D-0AE53C0BF5FC}" dt="2021-10-27T18:06:51.658" v="45" actId="207"/>
        <pc:sldMkLst>
          <pc:docMk/>
          <pc:sldMk cId="2366493768" sldId="436"/>
        </pc:sldMkLst>
        <pc:spChg chg="mod">
          <ac:chgData name="Nabuurs SM, Sanne" userId="d4330de1-1801-493b-862a-3955beb6ddf5" providerId="ADAL" clId="{19D3CDE3-2C6A-9B45-AE5D-0AE53C0BF5FC}" dt="2021-10-27T18:06:51.658" v="45" actId="207"/>
          <ac:spMkLst>
            <pc:docMk/>
            <pc:sldMk cId="2366493768" sldId="436"/>
            <ac:spMk id="13" creationId="{A7179F47-2C41-4AF1-AD1D-531A369AD97E}"/>
          </ac:spMkLst>
        </pc:spChg>
      </pc:sldChg>
      <pc:sldChg chg="modSp add mod">
        <pc:chgData name="Nabuurs SM, Sanne" userId="d4330de1-1801-493b-862a-3955beb6ddf5" providerId="ADAL" clId="{19D3CDE3-2C6A-9B45-AE5D-0AE53C0BF5FC}" dt="2021-10-27T18:06:35.613" v="44" actId="207"/>
        <pc:sldMkLst>
          <pc:docMk/>
          <pc:sldMk cId="945769520" sldId="437"/>
        </pc:sldMkLst>
        <pc:spChg chg="mod">
          <ac:chgData name="Nabuurs SM, Sanne" userId="d4330de1-1801-493b-862a-3955beb6ddf5" providerId="ADAL" clId="{19D3CDE3-2C6A-9B45-AE5D-0AE53C0BF5FC}" dt="2021-10-27T18:06:21.510" v="42" actId="207"/>
          <ac:spMkLst>
            <pc:docMk/>
            <pc:sldMk cId="945769520" sldId="437"/>
            <ac:spMk id="5" creationId="{00000000-0000-0000-0000-000000000000}"/>
          </ac:spMkLst>
        </pc:spChg>
        <pc:spChg chg="mod">
          <ac:chgData name="Nabuurs SM, Sanne" userId="d4330de1-1801-493b-862a-3955beb6ddf5" providerId="ADAL" clId="{19D3CDE3-2C6A-9B45-AE5D-0AE53C0BF5FC}" dt="2021-10-27T18:06:28.004" v="43" actId="207"/>
          <ac:spMkLst>
            <pc:docMk/>
            <pc:sldMk cId="945769520" sldId="437"/>
            <ac:spMk id="7" creationId="{00000000-0000-0000-0000-000000000000}"/>
          </ac:spMkLst>
        </pc:spChg>
        <pc:spChg chg="mod">
          <ac:chgData name="Nabuurs SM, Sanne" userId="d4330de1-1801-493b-862a-3955beb6ddf5" providerId="ADAL" clId="{19D3CDE3-2C6A-9B45-AE5D-0AE53C0BF5FC}" dt="2021-10-27T18:06:35.613" v="44" actId="207"/>
          <ac:spMkLst>
            <pc:docMk/>
            <pc:sldMk cId="945769520" sldId="437"/>
            <ac:spMk id="8" creationId="{00000000-0000-0000-0000-000000000000}"/>
          </ac:spMkLst>
        </pc:spChg>
      </pc:sldChg>
      <pc:sldChg chg="modSp add mod">
        <pc:chgData name="Nabuurs SM, Sanne" userId="d4330de1-1801-493b-862a-3955beb6ddf5" providerId="ADAL" clId="{19D3CDE3-2C6A-9B45-AE5D-0AE53C0BF5FC}" dt="2021-10-27T18:45:32.361" v="71" actId="1076"/>
        <pc:sldMkLst>
          <pc:docMk/>
          <pc:sldMk cId="1719805500" sldId="448"/>
        </pc:sldMkLst>
        <pc:picChg chg="mod">
          <ac:chgData name="Nabuurs SM, Sanne" userId="d4330de1-1801-493b-862a-3955beb6ddf5" providerId="ADAL" clId="{19D3CDE3-2C6A-9B45-AE5D-0AE53C0BF5FC}" dt="2021-10-27T18:45:32.361" v="71" actId="1076"/>
          <ac:picMkLst>
            <pc:docMk/>
            <pc:sldMk cId="1719805500" sldId="448"/>
            <ac:picMk id="11" creationId="{ED791B51-F17A-4729-AFE1-5D8A7FD2A860}"/>
          </ac:picMkLst>
        </pc:picChg>
      </pc:sldChg>
      <pc:sldChg chg="addSp delSp modSp new mod">
        <pc:chgData name="Nabuurs SM, Sanne" userId="d4330de1-1801-493b-862a-3955beb6ddf5" providerId="ADAL" clId="{19D3CDE3-2C6A-9B45-AE5D-0AE53C0BF5FC}" dt="2021-10-28T07:47:52.127" v="85" actId="1076"/>
        <pc:sldMkLst>
          <pc:docMk/>
          <pc:sldMk cId="3118452653" sldId="449"/>
        </pc:sldMkLst>
        <pc:spChg chg="mod">
          <ac:chgData name="Nabuurs SM, Sanne" userId="d4330de1-1801-493b-862a-3955beb6ddf5" providerId="ADAL" clId="{19D3CDE3-2C6A-9B45-AE5D-0AE53C0BF5FC}" dt="2021-10-28T07:44:09.717" v="82" actId="20577"/>
          <ac:spMkLst>
            <pc:docMk/>
            <pc:sldMk cId="3118452653" sldId="449"/>
            <ac:spMk id="2" creationId="{9C44589F-0DC6-2440-9D61-3A47E2DE40F7}"/>
          </ac:spMkLst>
        </pc:spChg>
        <pc:spChg chg="del">
          <ac:chgData name="Nabuurs SM, Sanne" userId="d4330de1-1801-493b-862a-3955beb6ddf5" providerId="ADAL" clId="{19D3CDE3-2C6A-9B45-AE5D-0AE53C0BF5FC}" dt="2021-10-28T07:47:46.514" v="83"/>
          <ac:spMkLst>
            <pc:docMk/>
            <pc:sldMk cId="3118452653" sldId="449"/>
            <ac:spMk id="3" creationId="{8DE5B282-33F0-EC4F-9FB2-0F3B060FACDB}"/>
          </ac:spMkLst>
        </pc:spChg>
        <pc:picChg chg="add mod">
          <ac:chgData name="Nabuurs SM, Sanne" userId="d4330de1-1801-493b-862a-3955beb6ddf5" providerId="ADAL" clId="{19D3CDE3-2C6A-9B45-AE5D-0AE53C0BF5FC}" dt="2021-10-28T07:47:52.127" v="85" actId="1076"/>
          <ac:picMkLst>
            <pc:docMk/>
            <pc:sldMk cId="3118452653" sldId="449"/>
            <ac:picMk id="1026" creationId="{A247D9D2-A4BA-5D49-B40C-E68D606AEF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1C72D-8352-E547-BDD5-45CEFCDAA93D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726AD-9B42-F142-B713-7229172D9C5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1687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LET OP DE ANIMATIES!!!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3370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053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3174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LET OP DE ANIMATIES!!!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9512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Voorbeeld pseudo first order:</a:t>
            </a:r>
          </a:p>
          <a:p>
            <a:r>
              <a:rPr lang="nl-NL" dirty="0"/>
              <a:t>A  + B -&gt; P </a:t>
            </a:r>
          </a:p>
          <a:p>
            <a:r>
              <a:rPr lang="nl-NL" dirty="0"/>
              <a:t>Als [A]  heel veel lager is dan[ B is de reactie afhankelijk van de [A]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99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Enzyme</a:t>
            </a:r>
            <a:r>
              <a:rPr lang="nl-NL" dirty="0"/>
              <a:t> </a:t>
            </a:r>
            <a:r>
              <a:rPr lang="nl-NL" dirty="0" err="1"/>
              <a:t>catalyzed</a:t>
            </a:r>
            <a:r>
              <a:rPr lang="nl-NL" dirty="0"/>
              <a:t> </a:t>
            </a:r>
            <a:r>
              <a:rPr lang="nl-NL" dirty="0" err="1"/>
              <a:t>reaction</a:t>
            </a:r>
            <a:r>
              <a:rPr lang="nl-NL" dirty="0"/>
              <a:t> (</a:t>
            </a:r>
            <a:r>
              <a:rPr lang="nl-NL" dirty="0" err="1"/>
              <a:t>enzyme</a:t>
            </a:r>
            <a:r>
              <a:rPr lang="nl-NL" dirty="0"/>
              <a:t> </a:t>
            </a:r>
            <a:r>
              <a:rPr lang="nl-NL" dirty="0" err="1"/>
              <a:t>concentration</a:t>
            </a:r>
            <a:r>
              <a:rPr lang="nl-NL" dirty="0"/>
              <a:t> is constant)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6871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563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Michaelis/Menten:</a:t>
            </a:r>
            <a:r>
              <a:rPr lang="nl-NL" baseline="0" dirty="0"/>
              <a:t> </a:t>
            </a:r>
            <a:r>
              <a:rPr lang="nl-NL" dirty="0"/>
              <a:t>A </a:t>
            </a:r>
            <a:r>
              <a:rPr lang="nl-NL" dirty="0" err="1"/>
              <a:t>typical</a:t>
            </a:r>
            <a:r>
              <a:rPr lang="nl-NL" dirty="0"/>
              <a:t> feature is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a </a:t>
            </a:r>
            <a:r>
              <a:rPr lang="nl-NL" baseline="0" dirty="0" err="1"/>
              <a:t>specific</a:t>
            </a:r>
            <a:r>
              <a:rPr lang="nl-NL" baseline="0" dirty="0"/>
              <a:t> ES complex is a </a:t>
            </a:r>
            <a:r>
              <a:rPr lang="nl-NL" baseline="0" dirty="0" err="1"/>
              <a:t>necessary</a:t>
            </a:r>
            <a:r>
              <a:rPr lang="nl-NL" baseline="0" dirty="0"/>
              <a:t> </a:t>
            </a:r>
            <a:r>
              <a:rPr lang="nl-NL" baseline="0" dirty="0" err="1"/>
              <a:t>intermediate</a:t>
            </a:r>
            <a:r>
              <a:rPr lang="nl-NL" baseline="0" dirty="0"/>
              <a:t> in </a:t>
            </a:r>
            <a:r>
              <a:rPr lang="nl-NL" baseline="0" dirty="0" err="1"/>
              <a:t>catalysis</a:t>
            </a:r>
            <a:r>
              <a:rPr lang="nl-NL" baseline="0" dirty="0"/>
              <a:t>. </a:t>
            </a:r>
            <a:r>
              <a:rPr lang="nl-NL" baseline="0" dirty="0" err="1"/>
              <a:t>This</a:t>
            </a:r>
            <a:r>
              <a:rPr lang="nl-NL" baseline="0" dirty="0"/>
              <a:t> </a:t>
            </a:r>
            <a:r>
              <a:rPr lang="nl-NL" baseline="0" dirty="0" err="1"/>
              <a:t>notion</a:t>
            </a:r>
            <a:r>
              <a:rPr lang="nl-NL" baseline="0" dirty="0"/>
              <a:t> was </a:t>
            </a:r>
            <a:r>
              <a:rPr lang="nl-NL" baseline="0" dirty="0" err="1"/>
              <a:t>not</a:t>
            </a:r>
            <a:r>
              <a:rPr lang="nl-NL" baseline="0" dirty="0"/>
              <a:t> evident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early</a:t>
            </a:r>
            <a:r>
              <a:rPr lang="nl-NL" baseline="0" dirty="0"/>
              <a:t> </a:t>
            </a:r>
            <a:r>
              <a:rPr lang="nl-NL" baseline="0" dirty="0" err="1"/>
              <a:t>biochemists</a:t>
            </a:r>
            <a:r>
              <a:rPr lang="nl-NL" baseline="0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3301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2517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6417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Michaelis/Menten:</a:t>
            </a:r>
            <a:r>
              <a:rPr lang="nl-NL" baseline="0" dirty="0"/>
              <a:t> </a:t>
            </a:r>
            <a:r>
              <a:rPr lang="nl-NL" dirty="0"/>
              <a:t>A </a:t>
            </a:r>
            <a:r>
              <a:rPr lang="nl-NL" dirty="0" err="1"/>
              <a:t>typical</a:t>
            </a:r>
            <a:r>
              <a:rPr lang="nl-NL" dirty="0"/>
              <a:t> feature is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a </a:t>
            </a:r>
            <a:r>
              <a:rPr lang="nl-NL" baseline="0" dirty="0" err="1"/>
              <a:t>specific</a:t>
            </a:r>
            <a:r>
              <a:rPr lang="nl-NL" baseline="0" dirty="0"/>
              <a:t> ES complex is a </a:t>
            </a:r>
            <a:r>
              <a:rPr lang="nl-NL" baseline="0" dirty="0" err="1"/>
              <a:t>necessary</a:t>
            </a:r>
            <a:r>
              <a:rPr lang="nl-NL" baseline="0" dirty="0"/>
              <a:t> </a:t>
            </a:r>
            <a:r>
              <a:rPr lang="nl-NL" baseline="0" dirty="0" err="1"/>
              <a:t>intermediate</a:t>
            </a:r>
            <a:r>
              <a:rPr lang="nl-NL" baseline="0" dirty="0"/>
              <a:t> in </a:t>
            </a:r>
            <a:r>
              <a:rPr lang="nl-NL" baseline="0" dirty="0" err="1"/>
              <a:t>catalysis</a:t>
            </a:r>
            <a:r>
              <a:rPr lang="nl-NL" baseline="0" dirty="0"/>
              <a:t>. </a:t>
            </a:r>
            <a:r>
              <a:rPr lang="nl-NL" baseline="0" dirty="0" err="1"/>
              <a:t>This</a:t>
            </a:r>
            <a:r>
              <a:rPr lang="nl-NL" baseline="0" dirty="0"/>
              <a:t> </a:t>
            </a:r>
            <a:r>
              <a:rPr lang="nl-NL" baseline="0" dirty="0" err="1"/>
              <a:t>notion</a:t>
            </a:r>
            <a:r>
              <a:rPr lang="nl-NL" baseline="0" dirty="0"/>
              <a:t> was </a:t>
            </a:r>
            <a:r>
              <a:rPr lang="nl-NL" baseline="0" dirty="0" err="1"/>
              <a:t>not</a:t>
            </a:r>
            <a:r>
              <a:rPr lang="nl-NL" baseline="0" dirty="0"/>
              <a:t> evident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early</a:t>
            </a:r>
            <a:r>
              <a:rPr lang="nl-NL" baseline="0" dirty="0"/>
              <a:t> </a:t>
            </a:r>
            <a:r>
              <a:rPr lang="nl-NL" baseline="0" dirty="0" err="1"/>
              <a:t>biochemists</a:t>
            </a:r>
            <a:r>
              <a:rPr lang="nl-NL" baseline="0" dirty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378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78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722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6785" y="333375"/>
            <a:ext cx="2880783" cy="579278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434" y="333375"/>
            <a:ext cx="8439151" cy="579278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79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2072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17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894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43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4" y="333375"/>
            <a:ext cx="11042153" cy="935038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55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5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432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66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33376"/>
            <a:ext cx="11523133" cy="7921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Arial" charset="0"/>
              </a:defRPr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Arial" charset="0"/>
              </a:defRPr>
            </a:lvl1pPr>
          </a:lstStyle>
          <a:p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34434" y="1125538"/>
            <a:ext cx="115231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 sz="1800"/>
          </a:p>
        </p:txBody>
      </p:sp>
      <p:pic>
        <p:nvPicPr>
          <p:cNvPr id="1032" name="Picture 8" descr="img_hh_logo_n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6173788"/>
            <a:ext cx="2679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71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q94TCTSXyv8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youtube.com/watch?v=6KCRfY5mwkU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youtube.com/watch?v=6EDBlowVST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anacademy.org/test-prep/mcat/biomolecules/enzyme-kinetics/v/an-introduction-to-enzyme-kinetic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Biochemie 1 voor </a:t>
            </a:r>
            <a:r>
              <a:rPr lang="nl-NL" dirty="0" err="1"/>
              <a:t>bioinformatici</a:t>
            </a:r>
            <a:r>
              <a:rPr lang="nl-NL" dirty="0"/>
              <a:t>	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dr. Sanne Nabuurs</a:t>
            </a:r>
          </a:p>
        </p:txBody>
      </p:sp>
    </p:spTree>
    <p:extLst>
      <p:ext uri="{BB962C8B-B14F-4D97-AF65-F5344CB8AC3E}">
        <p14:creationId xmlns:p14="http://schemas.microsoft.com/office/powerpoint/2010/main" val="169955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7DA279-6E80-4AB8-AEC4-9125F8C373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0"/>
          <a:stretch/>
        </p:blipFill>
        <p:spPr>
          <a:xfrm>
            <a:off x="2456080" y="988542"/>
            <a:ext cx="7224864" cy="5573441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6D4994B-571E-47A8-85F5-C1611F4D73C9}"/>
              </a:ext>
            </a:extLst>
          </p:cNvPr>
          <p:cNvSpPr/>
          <p:nvPr/>
        </p:nvSpPr>
        <p:spPr>
          <a:xfrm>
            <a:off x="4128141" y="1468033"/>
            <a:ext cx="853440" cy="181356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4E0B88-87A6-4819-9B4A-F71F562E1F87}"/>
              </a:ext>
            </a:extLst>
          </p:cNvPr>
          <p:cNvGrpSpPr/>
          <p:nvPr/>
        </p:nvGrpSpPr>
        <p:grpSpPr>
          <a:xfrm>
            <a:off x="3467702" y="1917957"/>
            <a:ext cx="975360" cy="2552190"/>
            <a:chOff x="1795421" y="1956415"/>
            <a:chExt cx="975360" cy="2552190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B615BCD9-7A1B-4485-93EC-1A1C411C0469}"/>
                </a:ext>
              </a:extLst>
            </p:cNvPr>
            <p:cNvSpPr/>
            <p:nvPr/>
          </p:nvSpPr>
          <p:spPr>
            <a:xfrm>
              <a:off x="1828800" y="1956415"/>
              <a:ext cx="853440" cy="181356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57E1A207-D9FB-40F5-BC53-32F8A40DE330}"/>
                </a:ext>
              </a:extLst>
            </p:cNvPr>
            <p:cNvSpPr/>
            <p:nvPr/>
          </p:nvSpPr>
          <p:spPr>
            <a:xfrm rot="3660000">
              <a:off x="1998087" y="3544676"/>
              <a:ext cx="676707" cy="86868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8269C206-057D-445A-906A-5B4F0467B01E}"/>
                </a:ext>
              </a:extLst>
            </p:cNvPr>
            <p:cNvSpPr/>
            <p:nvPr/>
          </p:nvSpPr>
          <p:spPr>
            <a:xfrm rot="3660000">
              <a:off x="1891407" y="3735912"/>
              <a:ext cx="676707" cy="86868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0CC81E-DD30-40B5-AE91-0379EB561533}"/>
              </a:ext>
            </a:extLst>
          </p:cNvPr>
          <p:cNvGrpSpPr>
            <a:grpSpLocks noChangeAspect="1"/>
          </p:cNvGrpSpPr>
          <p:nvPr/>
        </p:nvGrpSpPr>
        <p:grpSpPr>
          <a:xfrm>
            <a:off x="4297680" y="423224"/>
            <a:ext cx="4024716" cy="1130634"/>
            <a:chOff x="852547" y="735189"/>
            <a:chExt cx="4683359" cy="131566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A2BD74-0577-465D-96AD-40CB1A48E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547" y="735189"/>
              <a:ext cx="4683359" cy="131566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6B20FE-5FA7-4CFD-8248-96BE70DDEF39}"/>
                </a:ext>
              </a:extLst>
            </p:cNvPr>
            <p:cNvGrpSpPr/>
            <p:nvPr/>
          </p:nvGrpSpPr>
          <p:grpSpPr>
            <a:xfrm>
              <a:off x="3437293" y="1260374"/>
              <a:ext cx="578735" cy="790476"/>
              <a:chOff x="3483592" y="2031800"/>
              <a:chExt cx="578735" cy="79047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8D0EAC8-9EE5-4C56-8274-3A420CB87A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642" t="39918" r="57001"/>
              <a:stretch/>
            </p:blipFill>
            <p:spPr>
              <a:xfrm>
                <a:off x="3483592" y="2031800"/>
                <a:ext cx="578735" cy="7904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81BEB93-AF53-4101-A009-3902859DD8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0455" t="25695" r="35836" b="55519"/>
              <a:stretch/>
            </p:blipFill>
            <p:spPr>
              <a:xfrm>
                <a:off x="3888706" y="2459177"/>
                <a:ext cx="173621" cy="246241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  <p:sp>
        <p:nvSpPr>
          <p:cNvPr id="14" name="Right Triangle 9">
            <a:extLst>
              <a:ext uri="{FF2B5EF4-FFF2-40B4-BE49-F238E27FC236}">
                <a16:creationId xmlns:a16="http://schemas.microsoft.com/office/drawing/2014/main" id="{8269C206-057D-445A-906A-5B4F0467B01E}"/>
              </a:ext>
            </a:extLst>
          </p:cNvPr>
          <p:cNvSpPr/>
          <p:nvPr/>
        </p:nvSpPr>
        <p:spPr>
          <a:xfrm rot="2700000">
            <a:off x="3554606" y="4286934"/>
            <a:ext cx="268312" cy="86868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Bijschrift met afgeronde rechthoek 14"/>
          <p:cNvSpPr/>
          <p:nvPr/>
        </p:nvSpPr>
        <p:spPr>
          <a:xfrm>
            <a:off x="6883858" y="3219612"/>
            <a:ext cx="3728122" cy="1600229"/>
          </a:xfrm>
          <a:prstGeom prst="wedgeRoundRectCallout">
            <a:avLst>
              <a:gd name="adj1" fmla="val -14331"/>
              <a:gd name="adj2" fmla="val -919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/>
          <p:cNvSpPr/>
          <p:nvPr/>
        </p:nvSpPr>
        <p:spPr>
          <a:xfrm>
            <a:off x="7081978" y="3250181"/>
            <a:ext cx="34967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/>
              <a:t>Op een bepaald moment: evenwicht (geen </a:t>
            </a:r>
            <a:r>
              <a:rPr lang="nl-NL" sz="2400" u="sng" dirty="0"/>
              <a:t>netto</a:t>
            </a:r>
            <a:r>
              <a:rPr lang="nl-NL" sz="2400" dirty="0"/>
              <a:t> verandering in [S] of [P])</a:t>
            </a:r>
          </a:p>
        </p:txBody>
      </p:sp>
    </p:spTree>
    <p:extLst>
      <p:ext uri="{BB962C8B-B14F-4D97-AF65-F5344CB8AC3E}">
        <p14:creationId xmlns:p14="http://schemas.microsoft.com/office/powerpoint/2010/main" val="3736988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7DA279-6E80-4AB8-AEC4-9125F8C373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0"/>
          <a:stretch/>
        </p:blipFill>
        <p:spPr>
          <a:xfrm>
            <a:off x="2456080" y="988542"/>
            <a:ext cx="7224864" cy="5573441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6D4994B-571E-47A8-85F5-C1611F4D73C9}"/>
              </a:ext>
            </a:extLst>
          </p:cNvPr>
          <p:cNvSpPr/>
          <p:nvPr/>
        </p:nvSpPr>
        <p:spPr>
          <a:xfrm>
            <a:off x="4128141" y="1468033"/>
            <a:ext cx="853440" cy="181356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4E0B88-87A6-4819-9B4A-F71F562E1F87}"/>
              </a:ext>
            </a:extLst>
          </p:cNvPr>
          <p:cNvGrpSpPr/>
          <p:nvPr/>
        </p:nvGrpSpPr>
        <p:grpSpPr>
          <a:xfrm>
            <a:off x="3467702" y="1917957"/>
            <a:ext cx="975360" cy="2552190"/>
            <a:chOff x="1795421" y="1956415"/>
            <a:chExt cx="975360" cy="2552190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B615BCD9-7A1B-4485-93EC-1A1C411C0469}"/>
                </a:ext>
              </a:extLst>
            </p:cNvPr>
            <p:cNvSpPr/>
            <p:nvPr/>
          </p:nvSpPr>
          <p:spPr>
            <a:xfrm>
              <a:off x="1828800" y="1956415"/>
              <a:ext cx="853440" cy="181356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57E1A207-D9FB-40F5-BC53-32F8A40DE330}"/>
                </a:ext>
              </a:extLst>
            </p:cNvPr>
            <p:cNvSpPr/>
            <p:nvPr/>
          </p:nvSpPr>
          <p:spPr>
            <a:xfrm rot="3660000">
              <a:off x="1998087" y="3544676"/>
              <a:ext cx="676707" cy="86868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8269C206-057D-445A-906A-5B4F0467B01E}"/>
                </a:ext>
              </a:extLst>
            </p:cNvPr>
            <p:cNvSpPr/>
            <p:nvPr/>
          </p:nvSpPr>
          <p:spPr>
            <a:xfrm rot="3660000">
              <a:off x="1891407" y="3735912"/>
              <a:ext cx="676707" cy="86868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0CC81E-DD30-40B5-AE91-0379EB561533}"/>
              </a:ext>
            </a:extLst>
          </p:cNvPr>
          <p:cNvGrpSpPr>
            <a:grpSpLocks noChangeAspect="1"/>
          </p:cNvGrpSpPr>
          <p:nvPr/>
        </p:nvGrpSpPr>
        <p:grpSpPr>
          <a:xfrm>
            <a:off x="4297680" y="423224"/>
            <a:ext cx="4024716" cy="1130634"/>
            <a:chOff x="852547" y="735189"/>
            <a:chExt cx="4683359" cy="131566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A2BD74-0577-465D-96AD-40CB1A48E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547" y="735189"/>
              <a:ext cx="4683359" cy="131566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6B20FE-5FA7-4CFD-8248-96BE70DDEF39}"/>
                </a:ext>
              </a:extLst>
            </p:cNvPr>
            <p:cNvGrpSpPr/>
            <p:nvPr/>
          </p:nvGrpSpPr>
          <p:grpSpPr>
            <a:xfrm>
              <a:off x="3437293" y="1260374"/>
              <a:ext cx="578735" cy="790476"/>
              <a:chOff x="3483592" y="2031800"/>
              <a:chExt cx="578735" cy="79047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8D0EAC8-9EE5-4C56-8274-3A420CB87A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642" t="39918" r="57001"/>
              <a:stretch/>
            </p:blipFill>
            <p:spPr>
              <a:xfrm>
                <a:off x="3483592" y="2031800"/>
                <a:ext cx="578735" cy="7904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81BEB93-AF53-4101-A009-3902859DD8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0455" t="25695" r="35836" b="55519"/>
              <a:stretch/>
            </p:blipFill>
            <p:spPr>
              <a:xfrm>
                <a:off x="3888706" y="2459177"/>
                <a:ext cx="173621" cy="246241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  <p:sp>
        <p:nvSpPr>
          <p:cNvPr id="14" name="Right Triangle 9">
            <a:extLst>
              <a:ext uri="{FF2B5EF4-FFF2-40B4-BE49-F238E27FC236}">
                <a16:creationId xmlns:a16="http://schemas.microsoft.com/office/drawing/2014/main" id="{8269C206-057D-445A-906A-5B4F0467B01E}"/>
              </a:ext>
            </a:extLst>
          </p:cNvPr>
          <p:cNvSpPr/>
          <p:nvPr/>
        </p:nvSpPr>
        <p:spPr>
          <a:xfrm rot="2700000">
            <a:off x="3554606" y="4286934"/>
            <a:ext cx="268312" cy="86868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Bijschrift met afgeronde rechthoek 14"/>
          <p:cNvSpPr/>
          <p:nvPr/>
        </p:nvSpPr>
        <p:spPr>
          <a:xfrm>
            <a:off x="4739641" y="5086452"/>
            <a:ext cx="5520586" cy="1186249"/>
          </a:xfrm>
          <a:prstGeom prst="wedgeRoundRectCallout">
            <a:avLst>
              <a:gd name="adj1" fmla="val -77271"/>
              <a:gd name="adj2" fmla="val 270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hthoek 15"/>
          <p:cNvSpPr/>
          <p:nvPr/>
        </p:nvSpPr>
        <p:spPr>
          <a:xfrm>
            <a:off x="4921574" y="5098327"/>
            <a:ext cx="49423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/>
              <a:t>Helemaal aan het begin van de reactie is [P] nog 0 → nog geen </a:t>
            </a:r>
            <a:r>
              <a:rPr lang="nl-NL" sz="2400" dirty="0" err="1"/>
              <a:t>terugreactie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854007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6B496A0-F822-407A-BCF9-9B28F7C02750}"/>
              </a:ext>
            </a:extLst>
          </p:cNvPr>
          <p:cNvGrpSpPr/>
          <p:nvPr/>
        </p:nvGrpSpPr>
        <p:grpSpPr>
          <a:xfrm>
            <a:off x="3077561" y="3021764"/>
            <a:ext cx="4683359" cy="1315661"/>
            <a:chOff x="852547" y="735189"/>
            <a:chExt cx="4683359" cy="13156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AA248B-561A-4EB5-A9C4-7C1B2553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2547" y="735189"/>
              <a:ext cx="4683359" cy="1315661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3CA6668-6242-4B97-873C-B04909C2D0BB}"/>
                </a:ext>
              </a:extLst>
            </p:cNvPr>
            <p:cNvGrpSpPr/>
            <p:nvPr/>
          </p:nvGrpSpPr>
          <p:grpSpPr>
            <a:xfrm>
              <a:off x="3437293" y="1260374"/>
              <a:ext cx="578735" cy="790476"/>
              <a:chOff x="3483592" y="2031800"/>
              <a:chExt cx="578735" cy="79047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78836DB-14CD-4002-A190-15D64D32F8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0642" t="39918" r="57001"/>
              <a:stretch/>
            </p:blipFill>
            <p:spPr>
              <a:xfrm>
                <a:off x="3483592" y="2031800"/>
                <a:ext cx="578735" cy="7904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C91E3B8-02EF-48B3-90A9-4D87C0959A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0455" t="25695" r="35836" b="55519"/>
              <a:stretch/>
            </p:blipFill>
            <p:spPr>
              <a:xfrm>
                <a:off x="3888706" y="2459177"/>
                <a:ext cx="173621" cy="246241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C2F52A-A24E-437E-B1E1-331F281E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60" y="5407557"/>
            <a:ext cx="4682134" cy="1310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77F99D-45FA-4264-A852-46534EF0A375}"/>
              </a:ext>
            </a:extLst>
          </p:cNvPr>
          <p:cNvSpPr/>
          <p:nvPr/>
        </p:nvSpPr>
        <p:spPr>
          <a:xfrm>
            <a:off x="2142026" y="1171215"/>
            <a:ext cx="741760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200" dirty="0"/>
              <a:t>[P] is nog 0 → nog geen </a:t>
            </a:r>
            <a:r>
              <a:rPr lang="nl-NL" sz="3200" dirty="0" err="1"/>
              <a:t>terugreactie</a:t>
            </a:r>
            <a:endParaRPr lang="nl-NL" sz="3200" dirty="0"/>
          </a:p>
          <a:p>
            <a:endParaRPr lang="nl-NL" sz="3200" dirty="0"/>
          </a:p>
          <a:p>
            <a:r>
              <a:rPr lang="nl-NL" sz="3200" dirty="0"/>
              <a:t>De reactievergelijking:</a:t>
            </a:r>
          </a:p>
          <a:p>
            <a:endParaRPr lang="nl-NL" sz="3200" dirty="0"/>
          </a:p>
          <a:p>
            <a:endParaRPr lang="nl-NL" sz="3200" dirty="0"/>
          </a:p>
          <a:p>
            <a:endParaRPr lang="nl-NL" sz="3200" dirty="0"/>
          </a:p>
          <a:p>
            <a:endParaRPr lang="nl-NL" sz="3200" dirty="0"/>
          </a:p>
          <a:p>
            <a:r>
              <a:rPr lang="nl-NL" sz="3200" dirty="0"/>
              <a:t>Kan dan vereenvoudigd worden tot: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9924CA-8580-4F5B-A5E4-7B16ABB5240D}"/>
              </a:ext>
            </a:extLst>
          </p:cNvPr>
          <p:cNvSpPr/>
          <p:nvPr/>
        </p:nvSpPr>
        <p:spPr>
          <a:xfrm>
            <a:off x="1828801" y="226815"/>
            <a:ext cx="8520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600" b="1" dirty="0"/>
              <a:t>Helemaal aan het begin van de reactie</a:t>
            </a:r>
          </a:p>
        </p:txBody>
      </p:sp>
    </p:spTree>
    <p:extLst>
      <p:ext uri="{BB962C8B-B14F-4D97-AF65-F5344CB8AC3E}">
        <p14:creationId xmlns:p14="http://schemas.microsoft.com/office/powerpoint/2010/main" val="4356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7DA279-6E80-4AB8-AEC4-9125F8C373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0"/>
          <a:stretch/>
        </p:blipFill>
        <p:spPr>
          <a:xfrm>
            <a:off x="2456080" y="988542"/>
            <a:ext cx="7224864" cy="5573441"/>
          </a:xfrm>
          <a:prstGeom prst="rect">
            <a:avLst/>
          </a:prstGeom>
        </p:spPr>
      </p:pic>
      <p:sp>
        <p:nvSpPr>
          <p:cNvPr id="22" name="Speech Bubble: Rectangle with Corners Rounded 11">
            <a:extLst>
              <a:ext uri="{FF2B5EF4-FFF2-40B4-BE49-F238E27FC236}">
                <a16:creationId xmlns:a16="http://schemas.microsoft.com/office/drawing/2014/main" id="{13723446-6F18-44A3-8450-3D2D65BD9C9B}"/>
              </a:ext>
            </a:extLst>
          </p:cNvPr>
          <p:cNvSpPr/>
          <p:nvPr/>
        </p:nvSpPr>
        <p:spPr>
          <a:xfrm>
            <a:off x="4749115" y="252169"/>
            <a:ext cx="5436972" cy="2367464"/>
          </a:xfrm>
          <a:custGeom>
            <a:avLst/>
            <a:gdLst>
              <a:gd name="connsiteX0" fmla="*/ 0 w 6336572"/>
              <a:gd name="connsiteY0" fmla="*/ 237791 h 1426717"/>
              <a:gd name="connsiteX1" fmla="*/ 237791 w 6336572"/>
              <a:gd name="connsiteY1" fmla="*/ 0 h 1426717"/>
              <a:gd name="connsiteX2" fmla="*/ 1056095 w 6336572"/>
              <a:gd name="connsiteY2" fmla="*/ 0 h 1426717"/>
              <a:gd name="connsiteX3" fmla="*/ 1056095 w 6336572"/>
              <a:gd name="connsiteY3" fmla="*/ 0 h 1426717"/>
              <a:gd name="connsiteX4" fmla="*/ 2640238 w 6336572"/>
              <a:gd name="connsiteY4" fmla="*/ 0 h 1426717"/>
              <a:gd name="connsiteX5" fmla="*/ 6098781 w 6336572"/>
              <a:gd name="connsiteY5" fmla="*/ 0 h 1426717"/>
              <a:gd name="connsiteX6" fmla="*/ 6336572 w 6336572"/>
              <a:gd name="connsiteY6" fmla="*/ 237791 h 1426717"/>
              <a:gd name="connsiteX7" fmla="*/ 6336572 w 6336572"/>
              <a:gd name="connsiteY7" fmla="*/ 832252 h 1426717"/>
              <a:gd name="connsiteX8" fmla="*/ 6336572 w 6336572"/>
              <a:gd name="connsiteY8" fmla="*/ 832252 h 1426717"/>
              <a:gd name="connsiteX9" fmla="*/ 6336572 w 6336572"/>
              <a:gd name="connsiteY9" fmla="*/ 1188931 h 1426717"/>
              <a:gd name="connsiteX10" fmla="*/ 6336572 w 6336572"/>
              <a:gd name="connsiteY10" fmla="*/ 1188926 h 1426717"/>
              <a:gd name="connsiteX11" fmla="*/ 6098781 w 6336572"/>
              <a:gd name="connsiteY11" fmla="*/ 1426717 h 1426717"/>
              <a:gd name="connsiteX12" fmla="*/ 2640238 w 6336572"/>
              <a:gd name="connsiteY12" fmla="*/ 1426717 h 1426717"/>
              <a:gd name="connsiteX13" fmla="*/ 48665 w 6336572"/>
              <a:gd name="connsiteY13" fmla="*/ 1944273 h 1426717"/>
              <a:gd name="connsiteX14" fmla="*/ 1056095 w 6336572"/>
              <a:gd name="connsiteY14" fmla="*/ 1426717 h 1426717"/>
              <a:gd name="connsiteX15" fmla="*/ 237791 w 6336572"/>
              <a:gd name="connsiteY15" fmla="*/ 1426717 h 1426717"/>
              <a:gd name="connsiteX16" fmla="*/ 0 w 6336572"/>
              <a:gd name="connsiteY16" fmla="*/ 1188926 h 1426717"/>
              <a:gd name="connsiteX17" fmla="*/ 0 w 6336572"/>
              <a:gd name="connsiteY17" fmla="*/ 1188931 h 1426717"/>
              <a:gd name="connsiteX18" fmla="*/ 0 w 6336572"/>
              <a:gd name="connsiteY18" fmla="*/ 832252 h 1426717"/>
              <a:gd name="connsiteX19" fmla="*/ 0 w 6336572"/>
              <a:gd name="connsiteY19" fmla="*/ 832252 h 1426717"/>
              <a:gd name="connsiteX20" fmla="*/ 0 w 6336572"/>
              <a:gd name="connsiteY20" fmla="*/ 237791 h 1426717"/>
              <a:gd name="connsiteX0" fmla="*/ 0 w 6336572"/>
              <a:gd name="connsiteY0" fmla="*/ 237791 h 1944273"/>
              <a:gd name="connsiteX1" fmla="*/ 237791 w 6336572"/>
              <a:gd name="connsiteY1" fmla="*/ 0 h 1944273"/>
              <a:gd name="connsiteX2" fmla="*/ 1056095 w 6336572"/>
              <a:gd name="connsiteY2" fmla="*/ 0 h 1944273"/>
              <a:gd name="connsiteX3" fmla="*/ 1056095 w 6336572"/>
              <a:gd name="connsiteY3" fmla="*/ 0 h 1944273"/>
              <a:gd name="connsiteX4" fmla="*/ 2640238 w 6336572"/>
              <a:gd name="connsiteY4" fmla="*/ 0 h 1944273"/>
              <a:gd name="connsiteX5" fmla="*/ 6098781 w 6336572"/>
              <a:gd name="connsiteY5" fmla="*/ 0 h 1944273"/>
              <a:gd name="connsiteX6" fmla="*/ 6336572 w 6336572"/>
              <a:gd name="connsiteY6" fmla="*/ 237791 h 1944273"/>
              <a:gd name="connsiteX7" fmla="*/ 6336572 w 6336572"/>
              <a:gd name="connsiteY7" fmla="*/ 832252 h 1944273"/>
              <a:gd name="connsiteX8" fmla="*/ 6336572 w 6336572"/>
              <a:gd name="connsiteY8" fmla="*/ 832252 h 1944273"/>
              <a:gd name="connsiteX9" fmla="*/ 6336572 w 6336572"/>
              <a:gd name="connsiteY9" fmla="*/ 1188931 h 1944273"/>
              <a:gd name="connsiteX10" fmla="*/ 6336572 w 6336572"/>
              <a:gd name="connsiteY10" fmla="*/ 1188926 h 1944273"/>
              <a:gd name="connsiteX11" fmla="*/ 6098781 w 6336572"/>
              <a:gd name="connsiteY11" fmla="*/ 1426717 h 1944273"/>
              <a:gd name="connsiteX12" fmla="*/ 1773964 w 6336572"/>
              <a:gd name="connsiteY12" fmla="*/ 1458801 h 1944273"/>
              <a:gd name="connsiteX13" fmla="*/ 48665 w 6336572"/>
              <a:gd name="connsiteY13" fmla="*/ 1944273 h 1944273"/>
              <a:gd name="connsiteX14" fmla="*/ 1056095 w 6336572"/>
              <a:gd name="connsiteY14" fmla="*/ 1426717 h 1944273"/>
              <a:gd name="connsiteX15" fmla="*/ 237791 w 6336572"/>
              <a:gd name="connsiteY15" fmla="*/ 1426717 h 1944273"/>
              <a:gd name="connsiteX16" fmla="*/ 0 w 6336572"/>
              <a:gd name="connsiteY16" fmla="*/ 1188926 h 1944273"/>
              <a:gd name="connsiteX17" fmla="*/ 0 w 6336572"/>
              <a:gd name="connsiteY17" fmla="*/ 1188931 h 1944273"/>
              <a:gd name="connsiteX18" fmla="*/ 0 w 6336572"/>
              <a:gd name="connsiteY18" fmla="*/ 832252 h 1944273"/>
              <a:gd name="connsiteX19" fmla="*/ 0 w 6336572"/>
              <a:gd name="connsiteY19" fmla="*/ 832252 h 1944273"/>
              <a:gd name="connsiteX20" fmla="*/ 0 w 6336572"/>
              <a:gd name="connsiteY20" fmla="*/ 237791 h 194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336572" h="1944273">
                <a:moveTo>
                  <a:pt x="0" y="237791"/>
                </a:moveTo>
                <a:cubicBezTo>
                  <a:pt x="0" y="106463"/>
                  <a:pt x="106463" y="0"/>
                  <a:pt x="237791" y="0"/>
                </a:cubicBezTo>
                <a:lnTo>
                  <a:pt x="1056095" y="0"/>
                </a:lnTo>
                <a:lnTo>
                  <a:pt x="1056095" y="0"/>
                </a:lnTo>
                <a:lnTo>
                  <a:pt x="2640238" y="0"/>
                </a:lnTo>
                <a:lnTo>
                  <a:pt x="6098781" y="0"/>
                </a:lnTo>
                <a:cubicBezTo>
                  <a:pt x="6230109" y="0"/>
                  <a:pt x="6336572" y="106463"/>
                  <a:pt x="6336572" y="237791"/>
                </a:cubicBezTo>
                <a:lnTo>
                  <a:pt x="6336572" y="832252"/>
                </a:lnTo>
                <a:lnTo>
                  <a:pt x="6336572" y="832252"/>
                </a:lnTo>
                <a:lnTo>
                  <a:pt x="6336572" y="1188931"/>
                </a:lnTo>
                <a:lnTo>
                  <a:pt x="6336572" y="1188926"/>
                </a:lnTo>
                <a:cubicBezTo>
                  <a:pt x="6336572" y="1320254"/>
                  <a:pt x="6230109" y="1426717"/>
                  <a:pt x="6098781" y="1426717"/>
                </a:cubicBezTo>
                <a:lnTo>
                  <a:pt x="1773964" y="1458801"/>
                </a:lnTo>
                <a:lnTo>
                  <a:pt x="48665" y="1944273"/>
                </a:lnTo>
                <a:lnTo>
                  <a:pt x="1056095" y="1426717"/>
                </a:lnTo>
                <a:lnTo>
                  <a:pt x="237791" y="1426717"/>
                </a:lnTo>
                <a:cubicBezTo>
                  <a:pt x="106463" y="1426717"/>
                  <a:pt x="0" y="1320254"/>
                  <a:pt x="0" y="1188926"/>
                </a:cubicBezTo>
                <a:lnTo>
                  <a:pt x="0" y="1188931"/>
                </a:lnTo>
                <a:lnTo>
                  <a:pt x="0" y="832252"/>
                </a:lnTo>
                <a:lnTo>
                  <a:pt x="0" y="832252"/>
                </a:lnTo>
                <a:lnTo>
                  <a:pt x="0" y="237791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53F82047-68A1-4FDB-8ABB-E352767B3AE2}"/>
              </a:ext>
            </a:extLst>
          </p:cNvPr>
          <p:cNvSpPr/>
          <p:nvPr/>
        </p:nvSpPr>
        <p:spPr>
          <a:xfrm>
            <a:off x="4961624" y="350139"/>
            <a:ext cx="52244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b="1" i="1" dirty="0"/>
              <a:t>V</a:t>
            </a:r>
            <a:r>
              <a:rPr lang="nl-NL" sz="2400" b="1" i="1" baseline="-25000" dirty="0"/>
              <a:t>0</a:t>
            </a:r>
            <a:r>
              <a:rPr lang="nl-NL" sz="2400" dirty="0"/>
              <a:t> = de ”begin” snelheid van de reactie bij een bepaalde [S]. Hierbij wordt aangenomen dat de [P] nog 0 is en er geen </a:t>
            </a:r>
            <a:r>
              <a:rPr lang="nl-NL" sz="2400" dirty="0" err="1"/>
              <a:t>terugreactie</a:t>
            </a:r>
            <a:r>
              <a:rPr lang="nl-NL" sz="2400" dirty="0"/>
              <a:t> optreedt.</a:t>
            </a:r>
          </a:p>
        </p:txBody>
      </p:sp>
    </p:spTree>
    <p:extLst>
      <p:ext uri="{BB962C8B-B14F-4D97-AF65-F5344CB8AC3E}">
        <p14:creationId xmlns:p14="http://schemas.microsoft.com/office/powerpoint/2010/main" val="71772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71" y="1085802"/>
            <a:ext cx="8288157" cy="43701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636679-FE24-4946-9378-5D8B75BB96B0}"/>
              </a:ext>
            </a:extLst>
          </p:cNvPr>
          <p:cNvSpPr txBox="1"/>
          <p:nvPr/>
        </p:nvSpPr>
        <p:spPr>
          <a:xfrm>
            <a:off x="3096127" y="5587532"/>
            <a:ext cx="931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Maud Menten							</a:t>
            </a:r>
            <a:r>
              <a:rPr lang="nl-NL" dirty="0" err="1"/>
              <a:t>Leonor</a:t>
            </a:r>
            <a:r>
              <a:rPr lang="nl-NL" dirty="0"/>
              <a:t> Michaelis</a:t>
            </a:r>
          </a:p>
        </p:txBody>
      </p:sp>
    </p:spTree>
    <p:extLst>
      <p:ext uri="{BB962C8B-B14F-4D97-AF65-F5344CB8AC3E}">
        <p14:creationId xmlns:p14="http://schemas.microsoft.com/office/powerpoint/2010/main" val="2231072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8BE37C27-853C-4700-A28E-09287A6C6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297" y="3835231"/>
            <a:ext cx="7285640" cy="300241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i="1" dirty="0"/>
          </a:p>
          <a:p>
            <a:pPr marL="0" indent="0">
              <a:buNone/>
            </a:pPr>
            <a:endParaRPr lang="nl-NL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D0C7D2-B4CB-4845-9957-9E777A8BEEA4}"/>
              </a:ext>
            </a:extLst>
          </p:cNvPr>
          <p:cNvGrpSpPr/>
          <p:nvPr/>
        </p:nvGrpSpPr>
        <p:grpSpPr>
          <a:xfrm>
            <a:off x="2125581" y="1752702"/>
            <a:ext cx="3733800" cy="1346783"/>
            <a:chOff x="866351" y="2938112"/>
            <a:chExt cx="3733800" cy="134678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B84A97C-8A1A-4813-8F92-E56240464C5D}"/>
                </a:ext>
              </a:extLst>
            </p:cNvPr>
            <p:cNvSpPr/>
            <p:nvPr/>
          </p:nvSpPr>
          <p:spPr>
            <a:xfrm>
              <a:off x="866351" y="2938112"/>
              <a:ext cx="3733800" cy="1346783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DA52FE6-D243-449F-9C5E-43F7CE41A9FD}"/>
                    </a:ext>
                  </a:extLst>
                </p:cNvPr>
                <p:cNvSpPr/>
                <p:nvPr/>
              </p:nvSpPr>
              <p:spPr>
                <a:xfrm>
                  <a:off x="943960" y="3093098"/>
                  <a:ext cx="3370859" cy="9998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NL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nl-NL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bg-BG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nl-NL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nl-NL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DA52FE6-D243-449F-9C5E-43F7CE41A9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960" y="3093098"/>
                  <a:ext cx="3370859" cy="9998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D55544C-2746-41A2-BCD1-65DA2A7C7B70}"/>
              </a:ext>
            </a:extLst>
          </p:cNvPr>
          <p:cNvSpPr/>
          <p:nvPr/>
        </p:nvSpPr>
        <p:spPr>
          <a:xfrm>
            <a:off x="1828800" y="226815"/>
            <a:ext cx="66992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600" b="1" dirty="0">
                <a:hlinkClick r:id="rId5"/>
              </a:rPr>
              <a:t>Michaelis Menten vergelijking</a:t>
            </a:r>
            <a:endParaRPr lang="nl-NL" sz="3600" b="1" dirty="0"/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37FF4391-9836-4D3C-996A-5DD1DB5F5023}"/>
              </a:ext>
            </a:extLst>
          </p:cNvPr>
          <p:cNvSpPr txBox="1">
            <a:spLocks/>
          </p:cNvSpPr>
          <p:nvPr/>
        </p:nvSpPr>
        <p:spPr>
          <a:xfrm>
            <a:off x="2125581" y="3791505"/>
            <a:ext cx="7285640" cy="3002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i="1" dirty="0">
                <a:solidFill>
                  <a:srgbClr val="5B9BD5"/>
                </a:solidFill>
              </a:rPr>
              <a:t>V</a:t>
            </a:r>
            <a:r>
              <a:rPr lang="nl-NL" b="1" i="1" baseline="-25000" dirty="0">
                <a:solidFill>
                  <a:srgbClr val="5B9BD5"/>
                </a:solidFill>
              </a:rPr>
              <a:t>0</a:t>
            </a:r>
            <a:r>
              <a:rPr lang="nl-NL" i="1" dirty="0"/>
              <a:t>    </a:t>
            </a:r>
            <a:r>
              <a:rPr lang="nl-NL" dirty="0"/>
              <a:t>= begin snelheid (</a:t>
            </a:r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rate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b="1" i="1" dirty="0" err="1">
                <a:solidFill>
                  <a:srgbClr val="5B9BD5"/>
                </a:solidFill>
              </a:rPr>
              <a:t>V</a:t>
            </a:r>
            <a:r>
              <a:rPr lang="nl-NL" b="1" i="1" baseline="-25000" dirty="0" err="1">
                <a:solidFill>
                  <a:srgbClr val="5B9BD5"/>
                </a:solidFill>
              </a:rPr>
              <a:t>max</a:t>
            </a:r>
            <a:r>
              <a:rPr lang="nl-NL" i="1" dirty="0"/>
              <a:t> </a:t>
            </a:r>
            <a:r>
              <a:rPr lang="nl-NL" dirty="0"/>
              <a:t>= maximale snelheid</a:t>
            </a:r>
          </a:p>
          <a:p>
            <a:pPr marL="0" indent="0">
              <a:buNone/>
            </a:pPr>
            <a:r>
              <a:rPr lang="nl-NL" b="1" i="1" dirty="0">
                <a:solidFill>
                  <a:srgbClr val="5B9BD5"/>
                </a:solidFill>
              </a:rPr>
              <a:t>K</a:t>
            </a:r>
            <a:r>
              <a:rPr lang="nl-NL" b="1" i="1" baseline="-25000" dirty="0">
                <a:solidFill>
                  <a:srgbClr val="5B9BD5"/>
                </a:solidFill>
              </a:rPr>
              <a:t>M</a:t>
            </a:r>
            <a:r>
              <a:rPr lang="nl-NL" i="1" baseline="-25000" dirty="0"/>
              <a:t>    </a:t>
            </a:r>
            <a:r>
              <a:rPr lang="nl-NL" dirty="0"/>
              <a:t> = Michaelis constante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2125582" y="6017844"/>
            <a:ext cx="8427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/>
              <a:t>Geïnteresseerd in de afleiding van de Michaelis Menten vergelijking? </a:t>
            </a:r>
          </a:p>
          <a:p>
            <a:r>
              <a:rPr lang="nl-NL" dirty="0"/>
              <a:t>Zie appendix hoofdstuk 7 (geen tentamenstof)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7464085" y="433216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Zie volgende slides</a:t>
            </a:r>
          </a:p>
        </p:txBody>
      </p:sp>
      <p:sp>
        <p:nvSpPr>
          <p:cNvPr id="8" name="Rechteraccolade 7"/>
          <p:cNvSpPr/>
          <p:nvPr/>
        </p:nvSpPr>
        <p:spPr>
          <a:xfrm>
            <a:off x="7139521" y="3830019"/>
            <a:ext cx="148281" cy="137362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5743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8BE37C27-853C-4700-A28E-09287A6C6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297" y="3835231"/>
            <a:ext cx="7285640" cy="300241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i="1" dirty="0"/>
          </a:p>
          <a:p>
            <a:pPr marL="0" indent="0">
              <a:buNone/>
            </a:pPr>
            <a:endParaRPr lang="nl-NL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D0C7D2-B4CB-4845-9957-9E777A8BEEA4}"/>
              </a:ext>
            </a:extLst>
          </p:cNvPr>
          <p:cNvGrpSpPr/>
          <p:nvPr/>
        </p:nvGrpSpPr>
        <p:grpSpPr>
          <a:xfrm>
            <a:off x="1949297" y="1326912"/>
            <a:ext cx="3733800" cy="1346783"/>
            <a:chOff x="866351" y="2938112"/>
            <a:chExt cx="3733800" cy="134678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B84A97C-8A1A-4813-8F92-E56240464C5D}"/>
                </a:ext>
              </a:extLst>
            </p:cNvPr>
            <p:cNvSpPr/>
            <p:nvPr/>
          </p:nvSpPr>
          <p:spPr>
            <a:xfrm>
              <a:off x="866351" y="2938112"/>
              <a:ext cx="3733800" cy="1346783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DA52FE6-D243-449F-9C5E-43F7CE41A9FD}"/>
                    </a:ext>
                  </a:extLst>
                </p:cNvPr>
                <p:cNvSpPr/>
                <p:nvPr/>
              </p:nvSpPr>
              <p:spPr>
                <a:xfrm>
                  <a:off x="943960" y="3093098"/>
                  <a:ext cx="3370859" cy="9998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NL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nl-NL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bg-BG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nl-NL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nl-NL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DA52FE6-D243-449F-9C5E-43F7CE41A9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960" y="3093098"/>
                  <a:ext cx="3370859" cy="9998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D55544C-2746-41A2-BCD1-65DA2A7C7B70}"/>
              </a:ext>
            </a:extLst>
          </p:cNvPr>
          <p:cNvSpPr/>
          <p:nvPr/>
        </p:nvSpPr>
        <p:spPr>
          <a:xfrm>
            <a:off x="1828800" y="226815"/>
            <a:ext cx="66992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600" b="1" dirty="0"/>
              <a:t>Michaelis Menten vergelijking</a:t>
            </a:r>
            <a:endParaRPr lang="nl-NL" sz="3600" b="1" baseline="-25000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017DA279-6E80-4AB8-AEC4-9125F8C373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0"/>
          <a:stretch/>
        </p:blipFill>
        <p:spPr>
          <a:xfrm>
            <a:off x="5397766" y="3127460"/>
            <a:ext cx="4584321" cy="3536460"/>
          </a:xfrm>
          <a:prstGeom prst="rect">
            <a:avLst/>
          </a:prstGeom>
        </p:spPr>
      </p:pic>
      <p:cxnSp>
        <p:nvCxnSpPr>
          <p:cNvPr id="4" name="Rechte verbindingslijn met pijl 3"/>
          <p:cNvCxnSpPr/>
          <p:nvPr/>
        </p:nvCxnSpPr>
        <p:spPr>
          <a:xfrm>
            <a:off x="2026906" y="54997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>
            <a:endCxn id="16" idx="5"/>
          </p:cNvCxnSpPr>
          <p:nvPr/>
        </p:nvCxnSpPr>
        <p:spPr>
          <a:xfrm flipH="1" flipV="1">
            <a:off x="2547231" y="2221620"/>
            <a:ext cx="3870046" cy="1681220"/>
          </a:xfrm>
          <a:prstGeom prst="straightConnector1">
            <a:avLst/>
          </a:prstGeom>
          <a:ln w="508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al 15"/>
          <p:cNvSpPr/>
          <p:nvPr/>
        </p:nvSpPr>
        <p:spPr>
          <a:xfrm>
            <a:off x="2026907" y="1743330"/>
            <a:ext cx="609599" cy="56035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/>
          <p:cNvSpPr/>
          <p:nvPr/>
        </p:nvSpPr>
        <p:spPr>
          <a:xfrm>
            <a:off x="939905" y="3376495"/>
            <a:ext cx="44578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b="1" i="1" dirty="0"/>
              <a:t>V</a:t>
            </a:r>
            <a:r>
              <a:rPr lang="nl-NL" sz="2400" b="1" i="1" baseline="-25000" dirty="0"/>
              <a:t>0</a:t>
            </a:r>
            <a:r>
              <a:rPr lang="nl-NL" sz="2400" dirty="0"/>
              <a:t> = de ”begin” snelheid van de reactie bij een bepaalde [S]. </a:t>
            </a:r>
          </a:p>
          <a:p>
            <a:r>
              <a:rPr lang="nl-NL" sz="2400" dirty="0"/>
              <a:t>Hierbij wordt aangenomen dat [P] nog 0 is en er geen </a:t>
            </a:r>
            <a:r>
              <a:rPr lang="nl-NL" sz="2400" dirty="0" err="1"/>
              <a:t>terugreactie</a:t>
            </a:r>
            <a:r>
              <a:rPr lang="nl-NL" sz="2400" dirty="0"/>
              <a:t> optreedt.</a:t>
            </a:r>
          </a:p>
        </p:txBody>
      </p:sp>
    </p:spTree>
    <p:extLst>
      <p:ext uri="{BB962C8B-B14F-4D97-AF65-F5344CB8AC3E}">
        <p14:creationId xmlns:p14="http://schemas.microsoft.com/office/powerpoint/2010/main" val="195734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9D0C7D2-B4CB-4845-9957-9E777A8BEEA4}"/>
              </a:ext>
            </a:extLst>
          </p:cNvPr>
          <p:cNvGrpSpPr/>
          <p:nvPr/>
        </p:nvGrpSpPr>
        <p:grpSpPr>
          <a:xfrm>
            <a:off x="1949297" y="1326912"/>
            <a:ext cx="3733800" cy="1346783"/>
            <a:chOff x="866351" y="2938112"/>
            <a:chExt cx="3733800" cy="134678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B84A97C-8A1A-4813-8F92-E56240464C5D}"/>
                </a:ext>
              </a:extLst>
            </p:cNvPr>
            <p:cNvSpPr/>
            <p:nvPr/>
          </p:nvSpPr>
          <p:spPr>
            <a:xfrm>
              <a:off x="866351" y="2938112"/>
              <a:ext cx="3733800" cy="1346783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DA52FE6-D243-449F-9C5E-43F7CE41A9FD}"/>
                    </a:ext>
                  </a:extLst>
                </p:cNvPr>
                <p:cNvSpPr/>
                <p:nvPr/>
              </p:nvSpPr>
              <p:spPr>
                <a:xfrm>
                  <a:off x="943960" y="3093098"/>
                  <a:ext cx="3370859" cy="9998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NL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nl-NL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bg-BG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nl-NL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nl-NL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DA52FE6-D243-449F-9C5E-43F7CE41A9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960" y="3093098"/>
                  <a:ext cx="3370859" cy="9998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D55544C-2746-41A2-BCD1-65DA2A7C7B70}"/>
              </a:ext>
            </a:extLst>
          </p:cNvPr>
          <p:cNvSpPr/>
          <p:nvPr/>
        </p:nvSpPr>
        <p:spPr>
          <a:xfrm>
            <a:off x="1828800" y="226815"/>
            <a:ext cx="66992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600" b="1" dirty="0"/>
              <a:t>Michaelis Menten vergelijking</a:t>
            </a:r>
          </a:p>
        </p:txBody>
      </p:sp>
      <p:cxnSp>
        <p:nvCxnSpPr>
          <p:cNvPr id="4" name="Rechte verbindingslijn met pijl 3"/>
          <p:cNvCxnSpPr/>
          <p:nvPr/>
        </p:nvCxnSpPr>
        <p:spPr>
          <a:xfrm>
            <a:off x="2026906" y="54997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al 15"/>
          <p:cNvSpPr/>
          <p:nvPr/>
        </p:nvSpPr>
        <p:spPr>
          <a:xfrm>
            <a:off x="2940603" y="1604211"/>
            <a:ext cx="771732" cy="83092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77C2F52A-A24E-437E-B1E1-331F281E8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450" y="1449926"/>
            <a:ext cx="3800104" cy="1063831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1887432" y="3185366"/>
            <a:ext cx="4293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b="1" i="1" dirty="0" err="1">
                <a:solidFill>
                  <a:srgbClr val="FF0000"/>
                </a:solidFill>
              </a:rPr>
              <a:t>V</a:t>
            </a:r>
            <a:r>
              <a:rPr lang="nl-NL" sz="2800" b="1" i="1" baseline="-25000" dirty="0" err="1">
                <a:solidFill>
                  <a:srgbClr val="FF0000"/>
                </a:solidFill>
              </a:rPr>
              <a:t>max</a:t>
            </a:r>
            <a:r>
              <a:rPr lang="nl-NL" sz="2800" i="1" dirty="0"/>
              <a:t> </a:t>
            </a:r>
            <a:r>
              <a:rPr lang="nl-NL" sz="2800" dirty="0"/>
              <a:t>= maximale snelheid</a:t>
            </a:r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37FF4391-9836-4D3C-996A-5DD1DB5F5023}"/>
              </a:ext>
            </a:extLst>
          </p:cNvPr>
          <p:cNvSpPr txBox="1">
            <a:spLocks/>
          </p:cNvSpPr>
          <p:nvPr/>
        </p:nvSpPr>
        <p:spPr>
          <a:xfrm>
            <a:off x="1828800" y="3985480"/>
            <a:ext cx="9172832" cy="2571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nl-NL" sz="2600" dirty="0"/>
              <a:t>→ snelheid wanneer </a:t>
            </a:r>
            <a:r>
              <a:rPr lang="nl-NL" sz="2600" u="sng" dirty="0"/>
              <a:t>alle</a:t>
            </a:r>
            <a:r>
              <a:rPr lang="nl-NL" sz="2600" dirty="0"/>
              <a:t> enzymen (E</a:t>
            </a:r>
            <a:r>
              <a:rPr lang="nl-NL" sz="2600" baseline="-25000" dirty="0"/>
              <a:t>T</a:t>
            </a:r>
            <a:r>
              <a:rPr lang="nl-NL" sz="2600" dirty="0"/>
              <a:t>) substraat gebonden zijn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l-NL" sz="2600" dirty="0"/>
              <a:t>→ </a:t>
            </a:r>
            <a:r>
              <a:rPr lang="nl-NL" sz="2600" dirty="0" err="1"/>
              <a:t>V</a:t>
            </a:r>
            <a:r>
              <a:rPr lang="nl-NL" sz="2600" baseline="-25000" dirty="0" err="1"/>
              <a:t>max</a:t>
            </a:r>
            <a:r>
              <a:rPr lang="nl-NL" sz="2600" dirty="0"/>
              <a:t> is dus direct </a:t>
            </a:r>
            <a:r>
              <a:rPr lang="nl-NL" sz="2600" u="sng" dirty="0"/>
              <a:t>afhankelijk van de enzymconcentratie</a:t>
            </a:r>
          </a:p>
          <a:p>
            <a:pPr marL="0" indent="0">
              <a:lnSpc>
                <a:spcPct val="150000"/>
              </a:lnSpc>
              <a:buNone/>
            </a:pPr>
            <a:endParaRPr lang="nl-NL" sz="2600" dirty="0"/>
          </a:p>
          <a:p>
            <a:pPr marL="0" indent="0">
              <a:lnSpc>
                <a:spcPct val="150000"/>
              </a:lnSpc>
              <a:buNone/>
            </a:pPr>
            <a:endParaRPr lang="nl-NL" sz="2600" dirty="0"/>
          </a:p>
        </p:txBody>
      </p:sp>
      <p:sp>
        <p:nvSpPr>
          <p:cNvPr id="7" name="Rechthoek 6"/>
          <p:cNvSpPr/>
          <p:nvPr/>
        </p:nvSpPr>
        <p:spPr>
          <a:xfrm>
            <a:off x="1976140" y="5684882"/>
            <a:ext cx="2207656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nl-NL" sz="2800" b="1" dirty="0" err="1">
                <a:solidFill>
                  <a:srgbClr val="FF0000"/>
                </a:solidFill>
              </a:rPr>
              <a:t>V</a:t>
            </a:r>
            <a:r>
              <a:rPr lang="nl-NL" sz="2800" b="1" i="1" baseline="-25000" dirty="0" err="1">
                <a:solidFill>
                  <a:srgbClr val="FF0000"/>
                </a:solidFill>
              </a:rPr>
              <a:t>max</a:t>
            </a:r>
            <a:r>
              <a:rPr lang="nl-NL" sz="2800" dirty="0">
                <a:solidFill>
                  <a:prstClr val="black"/>
                </a:solidFill>
              </a:rPr>
              <a:t> = </a:t>
            </a:r>
            <a:r>
              <a:rPr lang="nl-NL" sz="2800" i="1" dirty="0">
                <a:solidFill>
                  <a:prstClr val="black"/>
                </a:solidFill>
              </a:rPr>
              <a:t>k</a:t>
            </a:r>
            <a:r>
              <a:rPr lang="nl-NL" sz="2800" i="1" baseline="-25000" dirty="0">
                <a:solidFill>
                  <a:prstClr val="black"/>
                </a:solidFill>
              </a:rPr>
              <a:t>2</a:t>
            </a:r>
            <a:r>
              <a:rPr lang="nl-NL" sz="2800" dirty="0">
                <a:solidFill>
                  <a:prstClr val="black"/>
                </a:solidFill>
              </a:rPr>
              <a:t>[E]</a:t>
            </a:r>
            <a:r>
              <a:rPr lang="nl-NL" sz="2800" baseline="-25000" dirty="0">
                <a:solidFill>
                  <a:prstClr val="black"/>
                </a:solidFill>
              </a:rPr>
              <a:t>T</a:t>
            </a:r>
          </a:p>
        </p:txBody>
      </p:sp>
      <p:sp>
        <p:nvSpPr>
          <p:cNvPr id="9" name="Bijschrift met afgeronde rechthoek 8"/>
          <p:cNvSpPr/>
          <p:nvPr/>
        </p:nvSpPr>
        <p:spPr>
          <a:xfrm>
            <a:off x="7050892" y="3136133"/>
            <a:ext cx="1722585" cy="781674"/>
          </a:xfrm>
          <a:prstGeom prst="wedgeRoundRectCallout">
            <a:avLst>
              <a:gd name="adj1" fmla="val -49526"/>
              <a:gd name="adj2" fmla="val 99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7135679" y="3203806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E</a:t>
            </a:r>
            <a:r>
              <a:rPr lang="nl-NL" baseline="-25000" dirty="0"/>
              <a:t>T</a:t>
            </a:r>
            <a:r>
              <a:rPr lang="nl-NL" dirty="0"/>
              <a:t> staat voor</a:t>
            </a:r>
          </a:p>
          <a:p>
            <a:r>
              <a:rPr lang="nl-NL" dirty="0"/>
              <a:t>‘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enzyme</a:t>
            </a:r>
            <a:r>
              <a:rPr lang="nl-NL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94576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8BE37C27-853C-4700-A28E-09287A6C6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297" y="3835231"/>
            <a:ext cx="7285640" cy="300241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i="1" dirty="0"/>
          </a:p>
          <a:p>
            <a:pPr marL="0" indent="0">
              <a:buNone/>
            </a:pPr>
            <a:endParaRPr lang="nl-NL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D0C7D2-B4CB-4845-9957-9E777A8BEEA4}"/>
              </a:ext>
            </a:extLst>
          </p:cNvPr>
          <p:cNvGrpSpPr/>
          <p:nvPr/>
        </p:nvGrpSpPr>
        <p:grpSpPr>
          <a:xfrm>
            <a:off x="1949297" y="1326912"/>
            <a:ext cx="3733800" cy="1346783"/>
            <a:chOff x="866351" y="2938112"/>
            <a:chExt cx="3733800" cy="134678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B84A97C-8A1A-4813-8F92-E56240464C5D}"/>
                </a:ext>
              </a:extLst>
            </p:cNvPr>
            <p:cNvSpPr/>
            <p:nvPr/>
          </p:nvSpPr>
          <p:spPr>
            <a:xfrm>
              <a:off x="866351" y="2938112"/>
              <a:ext cx="3733800" cy="1346783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DA52FE6-D243-449F-9C5E-43F7CE41A9FD}"/>
                    </a:ext>
                  </a:extLst>
                </p:cNvPr>
                <p:cNvSpPr/>
                <p:nvPr/>
              </p:nvSpPr>
              <p:spPr>
                <a:xfrm>
                  <a:off x="943960" y="3093098"/>
                  <a:ext cx="3370859" cy="9998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NL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nl-NL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bg-BG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["/>
                                <m:endChr m:val="]"/>
                                <m:ctrlPr>
                                  <a:rPr lang="pt-BR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  <m:r>
                              <a:rPr lang="nl-NL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nl-NL" sz="28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nl-NL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DA52FE6-D243-449F-9C5E-43F7CE41A9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960" y="3093098"/>
                  <a:ext cx="3370859" cy="99988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D55544C-2746-41A2-BCD1-65DA2A7C7B70}"/>
              </a:ext>
            </a:extLst>
          </p:cNvPr>
          <p:cNvSpPr/>
          <p:nvPr/>
        </p:nvSpPr>
        <p:spPr>
          <a:xfrm>
            <a:off x="1828800" y="226815"/>
            <a:ext cx="66992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600" b="1" dirty="0"/>
              <a:t>Michaelis Menten vergelijking</a:t>
            </a:r>
          </a:p>
        </p:txBody>
      </p:sp>
      <p:cxnSp>
        <p:nvCxnSpPr>
          <p:cNvPr id="4" name="Rechte verbindingslijn met pijl 3"/>
          <p:cNvCxnSpPr/>
          <p:nvPr/>
        </p:nvCxnSpPr>
        <p:spPr>
          <a:xfrm>
            <a:off x="2026906" y="54997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al 15"/>
          <p:cNvSpPr/>
          <p:nvPr/>
        </p:nvSpPr>
        <p:spPr>
          <a:xfrm>
            <a:off x="4626034" y="1842774"/>
            <a:ext cx="771732" cy="83092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7179F47-2C41-4AF1-AD1D-531A369AD97E}"/>
              </a:ext>
            </a:extLst>
          </p:cNvPr>
          <p:cNvSpPr/>
          <p:nvPr/>
        </p:nvSpPr>
        <p:spPr>
          <a:xfrm>
            <a:off x="1889676" y="4681673"/>
            <a:ext cx="87783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b="1" i="1" dirty="0">
                <a:solidFill>
                  <a:srgbClr val="FF0000"/>
                </a:solidFill>
              </a:rPr>
              <a:t>K</a:t>
            </a:r>
            <a:r>
              <a:rPr lang="nl-NL" sz="2800" b="1" i="1" baseline="-25000" dirty="0">
                <a:solidFill>
                  <a:srgbClr val="FF0000"/>
                </a:solidFill>
              </a:rPr>
              <a:t>M</a:t>
            </a:r>
            <a:r>
              <a:rPr lang="nl-NL" sz="2800" b="1" dirty="0">
                <a:solidFill>
                  <a:srgbClr val="FF0000"/>
                </a:solidFill>
              </a:rPr>
              <a:t> beschrijft de eigenschappen van de enzym/substraat interactie</a:t>
            </a:r>
            <a:r>
              <a:rPr lang="nl-NL" sz="2800" b="1" dirty="0"/>
              <a:t>: uniek voor elk enzym, onafhankelijk van [E]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hthoek 1"/>
              <p:cNvSpPr/>
              <p:nvPr/>
            </p:nvSpPr>
            <p:spPr>
              <a:xfrm>
                <a:off x="1889676" y="3341009"/>
                <a:ext cx="6858000" cy="1194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l-NL" sz="2800" b="1" i="1" dirty="0">
                    <a:solidFill>
                      <a:srgbClr val="5B9BD5"/>
                    </a:solidFill>
                  </a:rPr>
                  <a:t>K</a:t>
                </a:r>
                <a:r>
                  <a:rPr lang="nl-NL" sz="2800" b="1" i="1" baseline="-25000" dirty="0">
                    <a:solidFill>
                      <a:srgbClr val="5B9BD5"/>
                    </a:solidFill>
                  </a:rPr>
                  <a:t>M</a:t>
                </a:r>
                <a:r>
                  <a:rPr lang="nl-NL" sz="2800" i="1" baseline="-25000" dirty="0"/>
                  <a:t>    </a:t>
                </a:r>
                <a:r>
                  <a:rPr lang="nl-NL" sz="2800" dirty="0"/>
                  <a:t> = Michaelis constante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nl-NL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nl-NL" sz="2800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nl-NL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nl-NL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nl-NL" sz="2800" dirty="0"/>
              </a:p>
              <a:p>
                <a:endParaRPr lang="nl-NL" sz="2800" dirty="0"/>
              </a:p>
            </p:txBody>
          </p:sp>
        </mc:Choice>
        <mc:Fallback>
          <p:sp>
            <p:nvSpPr>
              <p:cNvPr id="2" name="Rechthoe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676" y="3341009"/>
                <a:ext cx="6858000" cy="1194879"/>
              </a:xfrm>
              <a:prstGeom prst="rect">
                <a:avLst/>
              </a:prstGeom>
              <a:blipFill>
                <a:blip r:embed="rId5"/>
                <a:stretch>
                  <a:fillRect l="-184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8">
            <a:extLst>
              <a:ext uri="{FF2B5EF4-FFF2-40B4-BE49-F238E27FC236}">
                <a16:creationId xmlns:a16="http://schemas.microsoft.com/office/drawing/2014/main" id="{77C2F52A-A24E-437E-B1E1-331F281E8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450" y="1449926"/>
            <a:ext cx="3800104" cy="10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93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 err="1"/>
              <a:t>V</a:t>
            </a:r>
            <a:r>
              <a:rPr lang="nl-NL" sz="4000" baseline="-25000" dirty="0" err="1"/>
              <a:t>max</a:t>
            </a:r>
            <a:r>
              <a:rPr lang="nl-NL" sz="4000" dirty="0"/>
              <a:t> en </a:t>
            </a:r>
            <a:r>
              <a:rPr lang="nl-NL" sz="4000" i="1" dirty="0"/>
              <a:t>K</a:t>
            </a:r>
            <a:r>
              <a:rPr lang="nl-NL" sz="4000" i="1" baseline="-25000" dirty="0"/>
              <a:t>M</a:t>
            </a:r>
            <a:r>
              <a:rPr lang="nl-NL" sz="4000" dirty="0"/>
              <a:t> zijn belangrijke enzymeigenschappen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i="1" dirty="0"/>
              <a:t>K</a:t>
            </a:r>
            <a:r>
              <a:rPr lang="nl-NL" sz="2800" i="1" baseline="-25000" dirty="0"/>
              <a:t>M</a:t>
            </a:r>
            <a:r>
              <a:rPr lang="nl-NL" sz="2800" dirty="0"/>
              <a:t> is gelijk aan de concentratie substraat waarbij de helft van de </a:t>
            </a:r>
            <a:r>
              <a:rPr lang="nl-NL" sz="2800" dirty="0" err="1"/>
              <a:t>active</a:t>
            </a:r>
            <a:r>
              <a:rPr lang="nl-NL" sz="2800" dirty="0"/>
              <a:t> sites is gevuld (~)</a:t>
            </a:r>
          </a:p>
          <a:p>
            <a:r>
              <a:rPr lang="nl-NL" sz="2800" i="1" dirty="0"/>
              <a:t>K</a:t>
            </a:r>
            <a:r>
              <a:rPr lang="nl-NL" sz="2800" i="1" baseline="-25000" dirty="0"/>
              <a:t>M</a:t>
            </a:r>
            <a:r>
              <a:rPr lang="nl-NL" sz="2800" dirty="0"/>
              <a:t> geeft dus een indicatie hoeveel substraat nodig is voor een reactie</a:t>
            </a:r>
          </a:p>
          <a:p>
            <a:r>
              <a:rPr lang="nl-NL" sz="2800" dirty="0"/>
              <a:t>In biologische systemen zijn </a:t>
            </a:r>
            <a:r>
              <a:rPr lang="nl-NL" sz="2800" i="1" dirty="0"/>
              <a:t>K</a:t>
            </a:r>
            <a:r>
              <a:rPr lang="nl-NL" sz="2800" i="1" baseline="-25000" dirty="0"/>
              <a:t>M </a:t>
            </a:r>
            <a:r>
              <a:rPr lang="nl-NL" sz="2800" dirty="0"/>
              <a:t>waarden van enzymen vaak de normaal voorkomende concentraties van substraten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355" y="4382494"/>
            <a:ext cx="6188765" cy="247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36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Thermodynamics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kinetics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240437"/>
            <a:ext cx="10972800" cy="4525963"/>
          </a:xfrm>
        </p:spPr>
        <p:txBody>
          <a:bodyPr/>
          <a:lstStyle/>
          <a:p>
            <a:r>
              <a:rPr lang="nl-NL" sz="2400" b="1" dirty="0">
                <a:solidFill>
                  <a:srgbClr val="FF0000"/>
                </a:solidFill>
              </a:rPr>
              <a:t>Wat is thermodynamica?</a:t>
            </a:r>
          </a:p>
          <a:p>
            <a:r>
              <a:rPr lang="nl-NL" sz="2400" dirty="0"/>
              <a:t>Het verschil in energie tussen de reactanten en de energie van de producten wordt de </a:t>
            </a:r>
            <a:r>
              <a:rPr lang="nl-NL" sz="2400" i="1" dirty="0"/>
              <a:t>standaard vrije energie verandering (standard free energy change)</a:t>
            </a:r>
            <a:r>
              <a:rPr lang="nl-NL" sz="2400" dirty="0"/>
              <a:t> </a:t>
            </a:r>
            <a:r>
              <a:rPr lang="nl-NL" sz="2400" dirty="0">
                <a:latin typeface="Symbol" charset="2"/>
                <a:cs typeface="Symbol" charset="2"/>
              </a:rPr>
              <a:t>D</a:t>
            </a:r>
            <a:r>
              <a:rPr lang="nl-NL" sz="2400" dirty="0"/>
              <a:t>Gº genoemd</a:t>
            </a:r>
          </a:p>
          <a:p>
            <a:r>
              <a:rPr lang="nl-NL" sz="2400" dirty="0"/>
              <a:t>Enzymen kunnen deze </a:t>
            </a:r>
            <a:r>
              <a:rPr lang="nl-NL" sz="2400" dirty="0">
                <a:latin typeface="Symbol" charset="2"/>
                <a:cs typeface="Symbol" charset="2"/>
              </a:rPr>
              <a:t>D</a:t>
            </a:r>
            <a:r>
              <a:rPr lang="nl-NL" sz="2400" dirty="0"/>
              <a:t>Gº </a:t>
            </a:r>
            <a:r>
              <a:rPr lang="nl-NL" sz="2400" b="1" dirty="0">
                <a:solidFill>
                  <a:srgbClr val="FF0000"/>
                </a:solidFill>
              </a:rPr>
              <a:t>niet</a:t>
            </a:r>
            <a:r>
              <a:rPr lang="nl-NL" sz="2400" dirty="0">
                <a:solidFill>
                  <a:srgbClr val="FF0000"/>
                </a:solidFill>
              </a:rPr>
              <a:t> </a:t>
            </a:r>
            <a:r>
              <a:rPr lang="nl-NL" sz="2400" dirty="0"/>
              <a:t>veranderen</a:t>
            </a:r>
          </a:p>
          <a:p>
            <a:r>
              <a:rPr lang="nl-NL" sz="2400" i="1" dirty="0">
                <a:solidFill>
                  <a:srgbClr val="0070C0"/>
                </a:solidFill>
              </a:rPr>
              <a:t>K </a:t>
            </a:r>
            <a:r>
              <a:rPr lang="nl-NL" sz="2400" dirty="0">
                <a:solidFill>
                  <a:srgbClr val="0070C0"/>
                </a:solidFill>
              </a:rPr>
              <a:t>= evenwichtsconstante</a:t>
            </a:r>
          </a:p>
          <a:p>
            <a:r>
              <a:rPr lang="nl-NL" sz="2400" b="1" dirty="0">
                <a:solidFill>
                  <a:srgbClr val="FF0000"/>
                </a:solidFill>
              </a:rPr>
              <a:t>Wat is kinetics?</a:t>
            </a:r>
          </a:p>
          <a:p>
            <a:r>
              <a:rPr lang="nl-NL" sz="2400" dirty="0"/>
              <a:t>Reactiesnelheden zijn verbonden met de </a:t>
            </a:r>
            <a:br>
              <a:rPr lang="nl-NL" sz="2400" dirty="0"/>
            </a:br>
            <a:r>
              <a:rPr lang="nl-NL" sz="2400" i="1" dirty="0"/>
              <a:t>vrije energie van activatie</a:t>
            </a:r>
            <a:r>
              <a:rPr lang="nl-NL" sz="2400" dirty="0"/>
              <a:t> (</a:t>
            </a:r>
            <a:r>
              <a:rPr lang="nl-NL" sz="2400" dirty="0" err="1"/>
              <a:t>activation</a:t>
            </a:r>
            <a:r>
              <a:rPr lang="nl-NL" sz="2400" dirty="0"/>
              <a:t> energy) </a:t>
            </a:r>
            <a:r>
              <a:rPr lang="nl-NL" sz="2400" dirty="0">
                <a:latin typeface="Symbol" charset="2"/>
                <a:cs typeface="Symbol" charset="2"/>
              </a:rPr>
              <a:t>D</a:t>
            </a:r>
            <a:r>
              <a:rPr lang="nl-NL" sz="2400" dirty="0"/>
              <a:t>G</a:t>
            </a:r>
            <a:r>
              <a:rPr lang="nl-NL" sz="2400" baseline="30000" dirty="0"/>
              <a:t>‡</a:t>
            </a:r>
            <a:endParaRPr lang="en-US" sz="2400" baseline="30000" dirty="0"/>
          </a:p>
          <a:p>
            <a:r>
              <a:rPr lang="en-US" sz="2400" dirty="0" err="1"/>
              <a:t>Enzymen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verlagen</a:t>
            </a:r>
            <a:r>
              <a:rPr lang="en-US" sz="2400" dirty="0"/>
              <a:t> </a:t>
            </a:r>
            <a:r>
              <a:rPr lang="en-US" sz="2400" dirty="0" err="1"/>
              <a:t>deze</a:t>
            </a:r>
            <a:r>
              <a:rPr lang="en-US" sz="2400" dirty="0"/>
              <a:t> </a:t>
            </a:r>
            <a:r>
              <a:rPr lang="nl-NL" sz="2400" dirty="0">
                <a:latin typeface="Symbol" charset="2"/>
                <a:cs typeface="Symbol" charset="2"/>
              </a:rPr>
              <a:t>D</a:t>
            </a:r>
            <a:r>
              <a:rPr lang="nl-NL" sz="2400" dirty="0"/>
              <a:t>G</a:t>
            </a:r>
            <a:r>
              <a:rPr lang="nl-NL" sz="2400" baseline="30000" dirty="0"/>
              <a:t> ‡</a:t>
            </a:r>
          </a:p>
          <a:p>
            <a:r>
              <a:rPr lang="nl-NL" sz="2400" i="1" dirty="0">
                <a:solidFill>
                  <a:srgbClr val="0070C0"/>
                </a:solidFill>
              </a:rPr>
              <a:t>k </a:t>
            </a:r>
            <a:r>
              <a:rPr lang="nl-NL" sz="2400" dirty="0">
                <a:solidFill>
                  <a:srgbClr val="0070C0"/>
                </a:solidFill>
              </a:rPr>
              <a:t>= </a:t>
            </a:r>
            <a:r>
              <a:rPr lang="nl-NL" sz="2400" dirty="0" err="1">
                <a:solidFill>
                  <a:srgbClr val="0070C0"/>
                </a:solidFill>
              </a:rPr>
              <a:t>rate</a:t>
            </a:r>
            <a:r>
              <a:rPr lang="nl-NL" sz="2400" dirty="0">
                <a:solidFill>
                  <a:srgbClr val="0070C0"/>
                </a:solidFill>
              </a:rPr>
              <a:t> constant (M</a:t>
            </a:r>
            <a:r>
              <a:rPr lang="nl-NL" sz="2400" baseline="30000" dirty="0">
                <a:solidFill>
                  <a:srgbClr val="0070C0"/>
                </a:solidFill>
              </a:rPr>
              <a:t>-1</a:t>
            </a:r>
            <a:r>
              <a:rPr lang="nl-NL" sz="2400" dirty="0">
                <a:solidFill>
                  <a:srgbClr val="0070C0"/>
                </a:solidFill>
              </a:rPr>
              <a:t>s</a:t>
            </a:r>
            <a:r>
              <a:rPr lang="nl-NL" sz="2400" baseline="30000" dirty="0">
                <a:solidFill>
                  <a:srgbClr val="0070C0"/>
                </a:solidFill>
              </a:rPr>
              <a:t>-1</a:t>
            </a:r>
            <a:r>
              <a:rPr lang="nl-NL" sz="2400" dirty="0">
                <a:solidFill>
                  <a:srgbClr val="0070C0"/>
                </a:solidFill>
              </a:rPr>
              <a:t>)</a:t>
            </a:r>
            <a:endParaRPr lang="en-US" sz="2400" dirty="0">
              <a:solidFill>
                <a:srgbClr val="0070C0"/>
              </a:solidFill>
            </a:endParaRPr>
          </a:p>
          <a:p>
            <a:endParaRPr lang="nl-NL" sz="24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1A2D05E-01E5-CA4F-8F34-9897ACE2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252" y="2865445"/>
            <a:ext cx="3387148" cy="374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9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 err="1"/>
              <a:t>V</a:t>
            </a:r>
            <a:r>
              <a:rPr lang="nl-NL" sz="4000" baseline="-25000" dirty="0" err="1"/>
              <a:t>max</a:t>
            </a:r>
            <a:r>
              <a:rPr lang="nl-NL" sz="4000" dirty="0"/>
              <a:t> en </a:t>
            </a:r>
            <a:r>
              <a:rPr lang="nl-NL" sz="4000" i="1" dirty="0"/>
              <a:t>K</a:t>
            </a:r>
            <a:r>
              <a:rPr lang="nl-NL" sz="4000" i="1" baseline="-25000" dirty="0"/>
              <a:t>M</a:t>
            </a:r>
            <a:r>
              <a:rPr lang="nl-NL" sz="4000" dirty="0"/>
              <a:t> zijn belangrijke enzymeigenschappen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 err="1"/>
              <a:t>V</a:t>
            </a:r>
            <a:r>
              <a:rPr lang="nl-NL" sz="2800" baseline="-25000" dirty="0" err="1"/>
              <a:t>max</a:t>
            </a:r>
            <a:r>
              <a:rPr lang="nl-NL" sz="2800" dirty="0"/>
              <a:t> zegt iets over het ”turnover” getal (conversie getal), hoeveel substraat moleculen een enzym kan omzetten in product per eenheid van tijd </a:t>
            </a:r>
          </a:p>
          <a:p>
            <a:r>
              <a:rPr lang="nl-NL" sz="2800" dirty="0"/>
              <a:t>Turnover getal is </a:t>
            </a:r>
            <a:r>
              <a:rPr lang="nl-NL" sz="2800" i="1" dirty="0"/>
              <a:t>k</a:t>
            </a:r>
            <a:r>
              <a:rPr lang="nl-NL" sz="2800" baseline="-25000" dirty="0"/>
              <a:t>2</a:t>
            </a:r>
            <a:r>
              <a:rPr lang="nl-NL" sz="2800" dirty="0"/>
              <a:t> (</a:t>
            </a:r>
            <a:r>
              <a:rPr lang="nl-NL" sz="2800" i="1" dirty="0" err="1"/>
              <a:t>k</a:t>
            </a:r>
            <a:r>
              <a:rPr lang="nl-NL" sz="2800" baseline="-25000" dirty="0" err="1"/>
              <a:t>cat</a:t>
            </a:r>
            <a:r>
              <a:rPr lang="nl-NL" sz="2800" dirty="0"/>
              <a:t>)</a:t>
            </a:r>
          </a:p>
          <a:p>
            <a:r>
              <a:rPr lang="nl-NL" sz="2800" dirty="0" err="1"/>
              <a:t>V</a:t>
            </a:r>
            <a:r>
              <a:rPr lang="nl-NL" sz="2800" baseline="-25000" dirty="0" err="1"/>
              <a:t>max</a:t>
            </a:r>
            <a:r>
              <a:rPr lang="nl-NL" sz="2800" baseline="-25000" dirty="0"/>
              <a:t> </a:t>
            </a:r>
            <a:r>
              <a:rPr lang="nl-NL" sz="2800" dirty="0"/>
              <a:t>= </a:t>
            </a:r>
            <a:r>
              <a:rPr lang="nl-NL" sz="2800" i="1" dirty="0"/>
              <a:t>k</a:t>
            </a:r>
            <a:r>
              <a:rPr lang="nl-NL" sz="2800" baseline="-25000" dirty="0"/>
              <a:t>2 </a:t>
            </a:r>
            <a:r>
              <a:rPr lang="nl-NL" sz="2800" dirty="0"/>
              <a:t>[E]</a:t>
            </a:r>
            <a:r>
              <a:rPr lang="nl-NL" sz="2800" baseline="-25000" dirty="0"/>
              <a:t>T</a:t>
            </a:r>
            <a:endParaRPr lang="nl-NL" sz="2800" dirty="0"/>
          </a:p>
          <a:p>
            <a:r>
              <a:rPr lang="nl-NL" sz="2800" i="1" dirty="0"/>
              <a:t>k</a:t>
            </a:r>
            <a:r>
              <a:rPr lang="nl-NL" sz="2800" baseline="-25000" dirty="0"/>
              <a:t>2</a:t>
            </a:r>
            <a:r>
              <a:rPr lang="nl-NL" sz="2800" dirty="0"/>
              <a:t> = </a:t>
            </a:r>
            <a:r>
              <a:rPr lang="nl-NL" sz="2800" dirty="0" err="1"/>
              <a:t>V</a:t>
            </a:r>
            <a:r>
              <a:rPr lang="nl-NL" sz="2800" baseline="-25000" dirty="0" err="1"/>
              <a:t>max</a:t>
            </a:r>
            <a:r>
              <a:rPr lang="nl-NL" sz="2800" dirty="0"/>
              <a:t>/[E]</a:t>
            </a:r>
            <a:r>
              <a:rPr lang="nl-NL" sz="2800" baseline="-25000" dirty="0"/>
              <a:t>T</a:t>
            </a:r>
          </a:p>
          <a:p>
            <a:endParaRPr lang="nl-NL" sz="2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20" y="4772425"/>
            <a:ext cx="3874185" cy="109079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F702F91-2741-764E-976A-E2244C0C1E0E}"/>
              </a:ext>
            </a:extLst>
          </p:cNvPr>
          <p:cNvSpPr txBox="1"/>
          <p:nvPr/>
        </p:nvSpPr>
        <p:spPr>
          <a:xfrm>
            <a:off x="3199913" y="3461658"/>
            <a:ext cx="1881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totale concentratie </a:t>
            </a:r>
            <a:r>
              <a:rPr lang="nl-NL" sz="1600" dirty="0" err="1"/>
              <a:t>active</a:t>
            </a:r>
            <a:r>
              <a:rPr lang="nl-NL" sz="1600" dirty="0"/>
              <a:t> sites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9BDF2E6-043D-C149-80AF-2274D2533717}"/>
              </a:ext>
            </a:extLst>
          </p:cNvPr>
          <p:cNvSpPr txBox="1"/>
          <p:nvPr/>
        </p:nvSpPr>
        <p:spPr>
          <a:xfrm>
            <a:off x="5698541" y="2591952"/>
            <a:ext cx="597965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dirty="0"/>
              <a:t>10</a:t>
            </a:r>
            <a:r>
              <a:rPr lang="nl-NL" baseline="30000" dirty="0"/>
              <a:t>-6</a:t>
            </a:r>
            <a:r>
              <a:rPr lang="nl-NL" dirty="0"/>
              <a:t> M </a:t>
            </a:r>
            <a:r>
              <a:rPr lang="nl-NL" dirty="0" err="1"/>
              <a:t>oplosssing</a:t>
            </a:r>
            <a:r>
              <a:rPr lang="nl-NL" dirty="0"/>
              <a:t> </a:t>
            </a:r>
            <a:r>
              <a:rPr lang="nl-NL" dirty="0" err="1"/>
              <a:t>carbonic</a:t>
            </a:r>
            <a:r>
              <a:rPr lang="nl-NL" dirty="0"/>
              <a:t> </a:t>
            </a:r>
            <a:r>
              <a:rPr lang="nl-NL" dirty="0" err="1"/>
              <a:t>anhydrase</a:t>
            </a:r>
            <a:r>
              <a:rPr lang="nl-NL" dirty="0"/>
              <a:t> maakt 0,6M H</a:t>
            </a:r>
            <a:r>
              <a:rPr lang="nl-NL" baseline="-25000" dirty="0"/>
              <a:t>2</a:t>
            </a:r>
            <a:r>
              <a:rPr lang="nl-NL" dirty="0"/>
              <a:t>CO</a:t>
            </a:r>
            <a:r>
              <a:rPr lang="nl-NL" baseline="-25000" dirty="0"/>
              <a:t>3</a:t>
            </a:r>
            <a:r>
              <a:rPr lang="nl-NL" dirty="0"/>
              <a:t> s</a:t>
            </a:r>
            <a:r>
              <a:rPr lang="nl-NL" baseline="30000" dirty="0"/>
              <a:t>-1</a:t>
            </a:r>
            <a:r>
              <a:rPr lang="nl-NL" dirty="0"/>
              <a:t> als het enzym volledig gesatureerd is met substraat. </a:t>
            </a:r>
            <a:r>
              <a:rPr lang="nl-NL" i="1" dirty="0" err="1"/>
              <a:t>k</a:t>
            </a:r>
            <a:r>
              <a:rPr lang="nl-NL" baseline="-25000" dirty="0" err="1"/>
              <a:t>cat</a:t>
            </a:r>
            <a:r>
              <a:rPr lang="nl-NL" dirty="0"/>
              <a:t> = 6 x 10</a:t>
            </a:r>
            <a:r>
              <a:rPr lang="nl-NL" baseline="30000" dirty="0"/>
              <a:t>5</a:t>
            </a:r>
            <a:r>
              <a:rPr lang="nl-NL" dirty="0"/>
              <a:t> s</a:t>
            </a:r>
            <a:r>
              <a:rPr lang="nl-NL" baseline="30000" dirty="0"/>
              <a:t>-1</a:t>
            </a:r>
            <a:r>
              <a:rPr lang="nl-NL" dirty="0"/>
              <a:t>. Elke reactie gebeurt gemiddeld in 1/</a:t>
            </a:r>
            <a:r>
              <a:rPr lang="nl-NL" i="1" dirty="0"/>
              <a:t>k</a:t>
            </a:r>
            <a:r>
              <a:rPr lang="nl-NL" baseline="-25000" dirty="0"/>
              <a:t>2</a:t>
            </a:r>
            <a:r>
              <a:rPr lang="nl-NL" dirty="0"/>
              <a:t> = 1,7µs</a:t>
            </a:r>
            <a:endParaRPr lang="nl-NL" baseline="300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52DF283-D26E-C44E-A47A-8FEEB0A4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41" y="3887398"/>
            <a:ext cx="5804565" cy="32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i="1" dirty="0" err="1"/>
              <a:t>k</a:t>
            </a:r>
            <a:r>
              <a:rPr lang="nl-NL" baseline="-25000" dirty="0" err="1"/>
              <a:t>cat</a:t>
            </a:r>
            <a:r>
              <a:rPr lang="nl-NL" dirty="0"/>
              <a:t>/</a:t>
            </a:r>
            <a:r>
              <a:rPr lang="nl-NL" i="1" dirty="0"/>
              <a:t>K</a:t>
            </a:r>
            <a:r>
              <a:rPr lang="nl-NL" baseline="-25000" dirty="0"/>
              <a:t>M</a:t>
            </a:r>
            <a:r>
              <a:rPr lang="nl-NL" dirty="0"/>
              <a:t> mate van specificiteit</a:t>
            </a:r>
            <a:endParaRPr lang="nl-NL" baseline="-25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i="1" dirty="0" err="1"/>
              <a:t>k</a:t>
            </a:r>
            <a:r>
              <a:rPr lang="nl-NL" sz="2400" baseline="-25000" dirty="0" err="1"/>
              <a:t>cat</a:t>
            </a:r>
            <a:r>
              <a:rPr lang="nl-NL" sz="2400" dirty="0"/>
              <a:t>/</a:t>
            </a:r>
            <a:r>
              <a:rPr lang="nl-NL" sz="2400" i="1" dirty="0"/>
              <a:t>K</a:t>
            </a:r>
            <a:r>
              <a:rPr lang="nl-NL" sz="2400" baseline="-25000" dirty="0"/>
              <a:t>M</a:t>
            </a:r>
            <a:r>
              <a:rPr lang="nl-NL" sz="2400" dirty="0"/>
              <a:t> wordt de specificiteitsconstante genoemd, het combineert de enzym-substraat interactie (</a:t>
            </a:r>
            <a:r>
              <a:rPr lang="nl-NL" sz="2400" i="1" dirty="0"/>
              <a:t>K</a:t>
            </a:r>
            <a:r>
              <a:rPr lang="nl-NL" sz="2400" baseline="-25000" dirty="0"/>
              <a:t>M</a:t>
            </a:r>
            <a:r>
              <a:rPr lang="nl-NL" sz="2400" dirty="0"/>
              <a:t>) en de snelheid van omzetting (</a:t>
            </a:r>
            <a:r>
              <a:rPr lang="nl-NL" sz="2400" i="1" dirty="0" err="1"/>
              <a:t>k</a:t>
            </a:r>
            <a:r>
              <a:rPr lang="nl-NL" sz="2400" baseline="-25000" dirty="0" err="1"/>
              <a:t>cat</a:t>
            </a:r>
            <a:r>
              <a:rPr lang="nl-NL" sz="2400" dirty="0"/>
              <a:t>)</a:t>
            </a:r>
          </a:p>
          <a:p>
            <a:r>
              <a:rPr lang="nl-NL" sz="2400" dirty="0"/>
              <a:t>Chymotrypsine heeft duidelijk</a:t>
            </a:r>
            <a:br>
              <a:rPr lang="nl-NL" sz="2400" dirty="0"/>
            </a:br>
            <a:r>
              <a:rPr lang="nl-NL" sz="2400" dirty="0"/>
              <a:t>meer voorkeur voor grote </a:t>
            </a:r>
            <a:br>
              <a:rPr lang="nl-NL" sz="2400" dirty="0"/>
            </a:br>
            <a:r>
              <a:rPr lang="nl-NL" sz="2400" dirty="0"/>
              <a:t>restgroepen </a:t>
            </a:r>
          </a:p>
          <a:p>
            <a:endParaRPr lang="nl-NL" sz="2400" dirty="0"/>
          </a:p>
          <a:p>
            <a:r>
              <a:rPr lang="nl-NL" sz="2400" dirty="0">
                <a:hlinkClick r:id="rId2"/>
              </a:rPr>
              <a:t>Link</a:t>
            </a:r>
            <a:endParaRPr lang="nl-NL" sz="2400" dirty="0"/>
          </a:p>
          <a:p>
            <a:pPr marL="0" indent="0">
              <a:buNone/>
            </a:pPr>
            <a:br>
              <a:rPr lang="nl-NL" sz="2400" dirty="0"/>
            </a:br>
            <a:endParaRPr lang="nl-NL" sz="2400" dirty="0"/>
          </a:p>
          <a:p>
            <a:endParaRPr lang="nl-NL" sz="24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17" y="2499950"/>
            <a:ext cx="6314303" cy="36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12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3826" y="712304"/>
            <a:ext cx="11264348" cy="2749353"/>
          </a:xfrm>
          <a:solidFill>
            <a:schemeClr val="bg1"/>
          </a:solidFill>
        </p:spPr>
        <p:txBody>
          <a:bodyPr/>
          <a:lstStyle/>
          <a:p>
            <a:pPr marL="0" lv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 dirty="0"/>
              <a:t>The </a:t>
            </a:r>
            <a:r>
              <a:rPr lang="nl-NL" sz="2400" dirty="0" err="1"/>
              <a:t>amino</a:t>
            </a:r>
            <a:r>
              <a:rPr lang="nl-NL" sz="2400" dirty="0"/>
              <a:t> acid asparagine is </a:t>
            </a:r>
            <a:r>
              <a:rPr lang="nl-NL" sz="2400" dirty="0" err="1"/>
              <a:t>required</a:t>
            </a:r>
            <a:r>
              <a:rPr lang="nl-NL" sz="2400" dirty="0"/>
              <a:t> </a:t>
            </a:r>
            <a:r>
              <a:rPr lang="nl-NL" sz="2400" dirty="0" err="1"/>
              <a:t>by</a:t>
            </a:r>
            <a:r>
              <a:rPr lang="nl-NL" sz="2400" dirty="0"/>
              <a:t> </a:t>
            </a:r>
            <a:r>
              <a:rPr lang="nl-NL" sz="2400" dirty="0" err="1"/>
              <a:t>cancer</a:t>
            </a:r>
            <a:r>
              <a:rPr lang="nl-NL" sz="2400" dirty="0"/>
              <a:t> </a:t>
            </a:r>
            <a:r>
              <a:rPr lang="nl-NL" sz="2400" dirty="0" err="1"/>
              <a:t>cells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proliferate</a:t>
            </a:r>
            <a:r>
              <a:rPr lang="nl-NL" sz="2400" dirty="0"/>
              <a:t>. </a:t>
            </a:r>
            <a:r>
              <a:rPr lang="nl-NL" sz="2400" dirty="0" err="1"/>
              <a:t>Treating</a:t>
            </a:r>
            <a:r>
              <a:rPr lang="nl-NL" sz="2400" dirty="0"/>
              <a:t> </a:t>
            </a:r>
            <a:r>
              <a:rPr lang="nl-NL" sz="2400" dirty="0" err="1"/>
              <a:t>patients</a:t>
            </a:r>
            <a:r>
              <a:rPr lang="nl-NL" sz="2400" dirty="0"/>
              <a:t> </a:t>
            </a:r>
            <a:r>
              <a:rPr lang="nl-NL" sz="2400" dirty="0" err="1"/>
              <a:t>with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enzyme</a:t>
            </a:r>
            <a:r>
              <a:rPr lang="nl-NL" sz="2400" dirty="0"/>
              <a:t> </a:t>
            </a:r>
            <a:r>
              <a:rPr lang="nl-NL" sz="2400" dirty="0" err="1"/>
              <a:t>asparaginase</a:t>
            </a:r>
            <a:r>
              <a:rPr lang="nl-NL" sz="2400" dirty="0"/>
              <a:t> is </a:t>
            </a:r>
            <a:r>
              <a:rPr lang="nl-NL" sz="2400" dirty="0" err="1"/>
              <a:t>sometimes</a:t>
            </a:r>
            <a:r>
              <a:rPr lang="nl-NL" sz="2400" dirty="0"/>
              <a:t> </a:t>
            </a:r>
            <a:r>
              <a:rPr lang="nl-NL" sz="2400" dirty="0" err="1"/>
              <a:t>used</a:t>
            </a:r>
            <a:r>
              <a:rPr lang="nl-NL" sz="2400" dirty="0"/>
              <a:t> as a </a:t>
            </a:r>
            <a:r>
              <a:rPr lang="nl-NL" sz="2400" dirty="0" err="1"/>
              <a:t>chemotherapy</a:t>
            </a:r>
            <a:r>
              <a:rPr lang="nl-NL" sz="2400" dirty="0"/>
              <a:t> treatment. </a:t>
            </a:r>
            <a:r>
              <a:rPr lang="nl-NL" sz="2400" dirty="0" err="1"/>
              <a:t>Asparaginase</a:t>
            </a:r>
            <a:r>
              <a:rPr lang="nl-NL" sz="2400" dirty="0"/>
              <a:t> </a:t>
            </a:r>
            <a:r>
              <a:rPr lang="nl-NL" sz="2400" dirty="0" err="1"/>
              <a:t>hydrolyzes</a:t>
            </a:r>
            <a:r>
              <a:rPr lang="nl-NL" sz="2400" dirty="0"/>
              <a:t> asparagine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aspartate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ammonia. The </a:t>
            </a:r>
            <a:r>
              <a:rPr lang="nl-NL" sz="2400" dirty="0" err="1"/>
              <a:t>adjoining</a:t>
            </a:r>
            <a:r>
              <a:rPr lang="nl-NL" sz="2400" dirty="0"/>
              <a:t> </a:t>
            </a:r>
            <a:r>
              <a:rPr lang="nl-NL" sz="2400" dirty="0" err="1"/>
              <a:t>illustration</a:t>
            </a:r>
            <a:r>
              <a:rPr lang="nl-NL" sz="2400" dirty="0"/>
              <a:t> shows </a:t>
            </a:r>
            <a:r>
              <a:rPr lang="nl-NL" sz="2400" dirty="0" err="1"/>
              <a:t>the</a:t>
            </a:r>
            <a:r>
              <a:rPr lang="nl-NL" sz="2400" dirty="0"/>
              <a:t> Michaelis–Menten curves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two</a:t>
            </a:r>
            <a:r>
              <a:rPr lang="nl-NL" sz="2400" dirty="0"/>
              <a:t> </a:t>
            </a:r>
            <a:r>
              <a:rPr lang="nl-NL" sz="2400" dirty="0" err="1"/>
              <a:t>asparaginases</a:t>
            </a:r>
            <a:r>
              <a:rPr lang="nl-NL" sz="2400" dirty="0"/>
              <a:t> </a:t>
            </a:r>
            <a:r>
              <a:rPr lang="nl-NL" sz="2400" dirty="0" err="1"/>
              <a:t>from</a:t>
            </a:r>
            <a:r>
              <a:rPr lang="nl-NL" sz="2400" dirty="0"/>
              <a:t> different sources, as well as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concentration</a:t>
            </a:r>
            <a:r>
              <a:rPr lang="nl-NL" sz="2400" dirty="0"/>
              <a:t> of asparagine in </a:t>
            </a:r>
            <a:r>
              <a:rPr lang="nl-NL" sz="2400" dirty="0" err="1"/>
              <a:t>the</a:t>
            </a:r>
            <a:r>
              <a:rPr lang="nl-NL" sz="2400" dirty="0"/>
              <a:t> environment (</a:t>
            </a:r>
            <a:r>
              <a:rPr lang="nl-NL" sz="2400" dirty="0" err="1"/>
              <a:t>indicated</a:t>
            </a:r>
            <a:r>
              <a:rPr lang="nl-NL" sz="2400" dirty="0"/>
              <a:t> </a:t>
            </a:r>
            <a:r>
              <a:rPr lang="nl-NL" sz="2400" dirty="0" err="1"/>
              <a:t>by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arrow</a:t>
            </a:r>
            <a:r>
              <a:rPr lang="nl-NL" sz="2400" dirty="0"/>
              <a:t>). </a:t>
            </a:r>
            <a:r>
              <a:rPr lang="nl-NL" sz="2400" dirty="0" err="1"/>
              <a:t>Which</a:t>
            </a:r>
            <a:r>
              <a:rPr lang="nl-NL" sz="2400" dirty="0"/>
              <a:t> </a:t>
            </a:r>
            <a:r>
              <a:rPr lang="nl-NL" sz="2400" dirty="0" err="1"/>
              <a:t>enzyme</a:t>
            </a:r>
            <a:r>
              <a:rPr lang="nl-NL" sz="2400" dirty="0"/>
              <a:t> </a:t>
            </a:r>
            <a:r>
              <a:rPr lang="nl-NL" sz="2400" dirty="0" err="1"/>
              <a:t>would</a:t>
            </a:r>
            <a:r>
              <a:rPr lang="nl-NL" sz="2400" dirty="0"/>
              <a:t> make a </a:t>
            </a:r>
            <a:r>
              <a:rPr lang="nl-NL" sz="2400" dirty="0" err="1"/>
              <a:t>better</a:t>
            </a:r>
            <a:r>
              <a:rPr lang="nl-NL" sz="2400" dirty="0"/>
              <a:t> </a:t>
            </a:r>
            <a:r>
              <a:rPr lang="nl-NL" sz="2400" dirty="0" err="1"/>
              <a:t>chemotherapeutic</a:t>
            </a:r>
            <a:r>
              <a:rPr lang="nl-NL" sz="2400" dirty="0"/>
              <a:t> agent?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82" y="3578085"/>
            <a:ext cx="4704522" cy="31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79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Michaelis-Menten plot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11003280" cy="4525963"/>
          </a:xfrm>
        </p:spPr>
        <p:txBody>
          <a:bodyPr/>
          <a:lstStyle/>
          <a:p>
            <a:r>
              <a:rPr lang="nl-NL" sz="2400" dirty="0"/>
              <a:t>Michaelis-Menten plot wordt bepaald door het fitten van experimentele V</a:t>
            </a:r>
            <a:r>
              <a:rPr lang="nl-NL" sz="2400" baseline="-25000" dirty="0"/>
              <a:t>0</a:t>
            </a:r>
            <a:r>
              <a:rPr lang="nl-NL" sz="2400" dirty="0"/>
              <a:t> waarden voor verschillende [S] in de </a:t>
            </a:r>
            <a:r>
              <a:rPr lang="nl-NL" sz="2400" dirty="0" err="1"/>
              <a:t>Michealis</a:t>
            </a:r>
            <a:r>
              <a:rPr lang="nl-NL" sz="2400" dirty="0"/>
              <a:t>-Menten vergelijking</a:t>
            </a:r>
          </a:p>
          <a:p>
            <a:endParaRPr lang="nl-NL" sz="24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543ECC3-4B62-014C-B10E-DEEF2791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411" y="2720339"/>
            <a:ext cx="5630817" cy="36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95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Lineweaver-Burk</a:t>
            </a:r>
            <a:r>
              <a:rPr lang="nl-NL" dirty="0"/>
              <a:t> plot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599" y="1600201"/>
            <a:ext cx="8688779" cy="4525963"/>
          </a:xfrm>
        </p:spPr>
        <p:txBody>
          <a:bodyPr/>
          <a:lstStyle/>
          <a:p>
            <a:r>
              <a:rPr lang="nl-NL" sz="2400" dirty="0"/>
              <a:t>Toen er nog geen computers beschikbaar waren kon dit ook door de vergelijking om te schrijven tot een plot met rechte lijn: </a:t>
            </a:r>
            <a:r>
              <a:rPr lang="nl-NL" sz="2400" dirty="0" err="1"/>
              <a:t>lineweaver-burk</a:t>
            </a:r>
            <a:r>
              <a:rPr lang="nl-NL" sz="2400" dirty="0"/>
              <a:t> plot</a:t>
            </a:r>
          </a:p>
          <a:p>
            <a:endParaRPr lang="nl-NL" sz="2400" dirty="0"/>
          </a:p>
          <a:p>
            <a:endParaRPr lang="nl-NL" sz="2400" dirty="0"/>
          </a:p>
          <a:p>
            <a:endParaRPr lang="nl-NL" sz="2400" dirty="0"/>
          </a:p>
          <a:p>
            <a:endParaRPr lang="nl-NL" sz="2400" dirty="0"/>
          </a:p>
          <a:p>
            <a:r>
              <a:rPr lang="nl-NL" sz="2400" dirty="0"/>
              <a:t>Hieruit is </a:t>
            </a:r>
            <a:r>
              <a:rPr lang="nl-NL" sz="2400" dirty="0" err="1"/>
              <a:t>V</a:t>
            </a:r>
            <a:r>
              <a:rPr lang="nl-NL" sz="2400" baseline="-25000" dirty="0" err="1"/>
              <a:t>max</a:t>
            </a:r>
            <a:r>
              <a:rPr lang="nl-NL" sz="2400" baseline="-25000" dirty="0"/>
              <a:t> </a:t>
            </a:r>
            <a:r>
              <a:rPr lang="nl-NL" sz="2400" dirty="0"/>
              <a:t>en </a:t>
            </a:r>
            <a:r>
              <a:rPr lang="nl-NL" sz="2400" i="1" dirty="0"/>
              <a:t>K</a:t>
            </a:r>
            <a:r>
              <a:rPr lang="nl-NL" sz="2400" baseline="-25000" dirty="0"/>
              <a:t>M</a:t>
            </a:r>
            <a:r>
              <a:rPr lang="nl-NL" sz="2400" dirty="0"/>
              <a:t> makkelijk af te lezen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64C70EF-2F49-8647-93EB-CF43156FE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678" y="3013363"/>
            <a:ext cx="4685756" cy="127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64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4"/>
          <a:stretch/>
        </p:blipFill>
        <p:spPr>
          <a:xfrm>
            <a:off x="2230488" y="1570182"/>
            <a:ext cx="7203072" cy="5050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39E867-BF14-4FAE-A21C-46574E8D599D}"/>
              </a:ext>
            </a:extLst>
          </p:cNvPr>
          <p:cNvSpPr/>
          <p:nvPr/>
        </p:nvSpPr>
        <p:spPr>
          <a:xfrm>
            <a:off x="1828801" y="226815"/>
            <a:ext cx="4878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600" b="1" dirty="0" err="1"/>
              <a:t>Lineweaver-Burk</a:t>
            </a:r>
            <a:r>
              <a:rPr lang="nl-NL" sz="3600" b="1" dirty="0"/>
              <a:t> plot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ED791B51-F17A-4729-AFE1-5D8A7FD2A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b="31277"/>
          <a:stretch/>
        </p:blipFill>
        <p:spPr bwMode="auto">
          <a:xfrm>
            <a:off x="7567947" y="314996"/>
            <a:ext cx="4053840" cy="7912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36EE54-8E4F-41AC-B3F6-5D3366595A66}"/>
              </a:ext>
            </a:extLst>
          </p:cNvPr>
          <p:cNvSpPr txBox="1"/>
          <p:nvPr/>
        </p:nvSpPr>
        <p:spPr>
          <a:xfrm>
            <a:off x="7391401" y="2088342"/>
            <a:ext cx="18726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2400" b="1" dirty="0">
                <a:solidFill>
                  <a:srgbClr val="FF0000"/>
                </a:solidFill>
              </a:rPr>
              <a:t>?????????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3C3622-B12A-4812-91C9-99BD356359C7}"/>
              </a:ext>
            </a:extLst>
          </p:cNvPr>
          <p:cNvSpPr txBox="1"/>
          <p:nvPr/>
        </p:nvSpPr>
        <p:spPr>
          <a:xfrm>
            <a:off x="8442961" y="4922982"/>
            <a:ext cx="18726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2400" b="1" dirty="0">
                <a:solidFill>
                  <a:srgbClr val="FF0000"/>
                </a:solidFill>
              </a:rPr>
              <a:t>?????????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5A458-D85F-42B4-A0F2-6168A68728D3}"/>
              </a:ext>
            </a:extLst>
          </p:cNvPr>
          <p:cNvSpPr txBox="1"/>
          <p:nvPr/>
        </p:nvSpPr>
        <p:spPr>
          <a:xfrm>
            <a:off x="3749041" y="3864509"/>
            <a:ext cx="18726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2400" b="1" dirty="0">
                <a:solidFill>
                  <a:srgbClr val="FF0000"/>
                </a:solidFill>
              </a:rPr>
              <a:t>?????????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A0B98-E33C-4610-9E2B-DCF446464A03}"/>
              </a:ext>
            </a:extLst>
          </p:cNvPr>
          <p:cNvSpPr txBox="1"/>
          <p:nvPr/>
        </p:nvSpPr>
        <p:spPr>
          <a:xfrm>
            <a:off x="4508762" y="2088342"/>
            <a:ext cx="149579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FF0000"/>
                </a:solidFill>
              </a:rPr>
              <a:t>wat staat er op de y-as?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AC7930-0E1F-4E61-BC5D-7F1DF2841B50}"/>
              </a:ext>
            </a:extLst>
          </p:cNvPr>
          <p:cNvSpPr txBox="1"/>
          <p:nvPr/>
        </p:nvSpPr>
        <p:spPr>
          <a:xfrm>
            <a:off x="7131740" y="6251325"/>
            <a:ext cx="333814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FF0000"/>
                </a:solidFill>
              </a:rPr>
              <a:t>wat staat er op de x-as?</a:t>
            </a:r>
          </a:p>
        </p:txBody>
      </p:sp>
    </p:spTree>
    <p:extLst>
      <p:ext uri="{BB962C8B-B14F-4D97-AF65-F5344CB8AC3E}">
        <p14:creationId xmlns:p14="http://schemas.microsoft.com/office/powerpoint/2010/main" val="410753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4"/>
          <a:stretch/>
        </p:blipFill>
        <p:spPr>
          <a:xfrm>
            <a:off x="2230488" y="1570182"/>
            <a:ext cx="7203072" cy="5050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39E867-BF14-4FAE-A21C-46574E8D599D}"/>
              </a:ext>
            </a:extLst>
          </p:cNvPr>
          <p:cNvSpPr/>
          <p:nvPr/>
        </p:nvSpPr>
        <p:spPr>
          <a:xfrm>
            <a:off x="1828801" y="226815"/>
            <a:ext cx="4878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600" b="1" dirty="0" err="1"/>
              <a:t>Lineweaver-Burk</a:t>
            </a:r>
            <a:r>
              <a:rPr lang="nl-NL" sz="3600" b="1" dirty="0"/>
              <a:t> plot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ED791B51-F17A-4729-AFE1-5D8A7FD2A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b="31277"/>
          <a:stretch/>
        </p:blipFill>
        <p:spPr bwMode="auto">
          <a:xfrm>
            <a:off x="7318565" y="226815"/>
            <a:ext cx="4053840" cy="7912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19805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</a:t>
            </a:r>
          </a:p>
        </p:txBody>
      </p:sp>
      <p:pic>
        <p:nvPicPr>
          <p:cNvPr id="4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/>
          <a:srcRect t="-11652" b="-11652"/>
          <a:stretch>
            <a:fillRect/>
          </a:stretch>
        </p:blipFill>
        <p:spPr>
          <a:xfrm>
            <a:off x="1577009" y="1025732"/>
            <a:ext cx="9037982" cy="5355867"/>
          </a:xfrm>
        </p:spPr>
      </p:pic>
    </p:spTree>
    <p:extLst>
      <p:ext uri="{BB962C8B-B14F-4D97-AF65-F5344CB8AC3E}">
        <p14:creationId xmlns:p14="http://schemas.microsoft.com/office/powerpoint/2010/main" val="3057861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4589F-0DC6-2440-9D61-3A47E2DE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Intermezzo</a:t>
            </a:r>
            <a:endParaRPr lang="nl-NL" dirty="0"/>
          </a:p>
        </p:txBody>
      </p:sp>
      <p:pic>
        <p:nvPicPr>
          <p:cNvPr id="1026" name="Picture 2" descr="Afbeelding">
            <a:extLst>
              <a:ext uri="{FF2B5EF4-FFF2-40B4-BE49-F238E27FC236}">
                <a16:creationId xmlns:a16="http://schemas.microsoft.com/office/drawing/2014/main" id="{A247D9D2-A4BA-5D49-B40C-E68D606AEF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253" y="201067"/>
            <a:ext cx="7578963" cy="661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452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Inhibitie van enzymen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Reversibel</a:t>
            </a:r>
          </a:p>
          <a:p>
            <a:pPr lvl="1"/>
            <a:r>
              <a:rPr lang="nl-NL" dirty="0" err="1"/>
              <a:t>Competitive</a:t>
            </a:r>
            <a:r>
              <a:rPr lang="nl-NL" dirty="0"/>
              <a:t> </a:t>
            </a:r>
            <a:r>
              <a:rPr lang="nl-NL" dirty="0" err="1"/>
              <a:t>inhibition</a:t>
            </a:r>
            <a:endParaRPr lang="nl-NL" dirty="0"/>
          </a:p>
          <a:p>
            <a:pPr lvl="1"/>
            <a:r>
              <a:rPr lang="nl-NL" dirty="0" err="1"/>
              <a:t>Uncompetitive</a:t>
            </a:r>
            <a:endParaRPr lang="nl-NL" dirty="0"/>
          </a:p>
          <a:p>
            <a:pPr lvl="1"/>
            <a:r>
              <a:rPr lang="nl-NL" dirty="0" err="1"/>
              <a:t>Noncompetitive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Irriversibel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143" y="188259"/>
            <a:ext cx="3773424" cy="6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9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28279" y="1455235"/>
            <a:ext cx="8602574" cy="48876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400" dirty="0"/>
              <a:t>Studie van de snelheid van (door enzymen gekatalyseerde) reacties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</p:txBody>
      </p:sp>
      <p:sp>
        <p:nvSpPr>
          <p:cNvPr id="5" name="Rectangle 4"/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Vandaag : (enzym)kinetiek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076BB-2E0C-406C-803B-BA6801A9D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430780"/>
            <a:ext cx="8778056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2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Competitive</a:t>
            </a:r>
            <a:r>
              <a:rPr lang="nl-NL" dirty="0"/>
              <a:t> </a:t>
            </a:r>
            <a:r>
              <a:rPr lang="nl-NL" dirty="0" err="1"/>
              <a:t>inhibition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7100047" cy="4525963"/>
          </a:xfrm>
        </p:spPr>
        <p:txBody>
          <a:bodyPr/>
          <a:lstStyle/>
          <a:p>
            <a:r>
              <a:rPr lang="nl-NL" sz="2800" dirty="0" err="1"/>
              <a:t>Competitive</a:t>
            </a:r>
            <a:r>
              <a:rPr lang="nl-NL" sz="2800" dirty="0"/>
              <a:t> inhibitor bindt aan </a:t>
            </a:r>
            <a:r>
              <a:rPr lang="nl-NL" sz="2800" dirty="0" err="1"/>
              <a:t>active</a:t>
            </a:r>
            <a:r>
              <a:rPr lang="nl-NL" sz="2800" dirty="0"/>
              <a:t> site</a:t>
            </a:r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400" dirty="0" err="1"/>
              <a:t>Rate</a:t>
            </a:r>
            <a:r>
              <a:rPr lang="nl-NL" sz="2400" dirty="0"/>
              <a:t> wordt verlaagd doordat er minder ES gevormd wordt</a:t>
            </a:r>
          </a:p>
          <a:p>
            <a:endParaRPr lang="nl-NL" sz="2400" dirty="0"/>
          </a:p>
          <a:p>
            <a:r>
              <a:rPr lang="nl-NL" sz="2400" dirty="0"/>
              <a:t>Kan worden “bestreden” door meer substraat toe te dienen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 t="23122" r="7655" b="55272"/>
          <a:stretch/>
        </p:blipFill>
        <p:spPr>
          <a:xfrm>
            <a:off x="1015751" y="2106706"/>
            <a:ext cx="2803214" cy="141194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69" y="1362029"/>
            <a:ext cx="3728398" cy="5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64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Uncompetitive</a:t>
            </a:r>
            <a:r>
              <a:rPr lang="nl-NL" dirty="0"/>
              <a:t> </a:t>
            </a:r>
            <a:r>
              <a:rPr lang="nl-NL" dirty="0" err="1"/>
              <a:t>inhibition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7100047" cy="4525963"/>
          </a:xfrm>
        </p:spPr>
        <p:txBody>
          <a:bodyPr/>
          <a:lstStyle/>
          <a:p>
            <a:r>
              <a:rPr lang="nl-NL" sz="2800" dirty="0" err="1"/>
              <a:t>Uncompetitive</a:t>
            </a:r>
            <a:r>
              <a:rPr lang="nl-NL" sz="2800" dirty="0"/>
              <a:t> inhibitor bindt aan </a:t>
            </a:r>
            <a:r>
              <a:rPr lang="nl-NL" sz="2800" dirty="0" err="1"/>
              <a:t>active</a:t>
            </a:r>
            <a:r>
              <a:rPr lang="nl-NL" sz="2800" dirty="0"/>
              <a:t> site nadat substraat gebonden is</a:t>
            </a:r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Rate</a:t>
            </a:r>
            <a:r>
              <a:rPr lang="nl-NL" sz="2800" dirty="0"/>
              <a:t> wordt verlaagd doordat er geen product gevormd kan worden</a:t>
            </a:r>
          </a:p>
          <a:p>
            <a:endParaRPr lang="nl-NL" sz="2800" dirty="0"/>
          </a:p>
          <a:p>
            <a:r>
              <a:rPr lang="nl-NL" sz="2800" dirty="0"/>
              <a:t>Meer substraat toedienen heeft geen zin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48013" r="-93" b="30381"/>
          <a:stretch/>
        </p:blipFill>
        <p:spPr>
          <a:xfrm>
            <a:off x="984758" y="2555743"/>
            <a:ext cx="2982508" cy="141194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98" y="927848"/>
            <a:ext cx="360585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90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Noncompetitive</a:t>
            </a:r>
            <a:r>
              <a:rPr lang="nl-NL" dirty="0"/>
              <a:t> </a:t>
            </a:r>
            <a:r>
              <a:rPr lang="nl-NL" dirty="0" err="1"/>
              <a:t>inhibition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7100047" cy="4525963"/>
          </a:xfrm>
        </p:spPr>
        <p:txBody>
          <a:bodyPr/>
          <a:lstStyle/>
          <a:p>
            <a:r>
              <a:rPr lang="nl-NL" sz="2800" dirty="0" err="1"/>
              <a:t>Noncompetitive</a:t>
            </a:r>
            <a:r>
              <a:rPr lang="nl-NL" sz="2800" dirty="0"/>
              <a:t> inhibitor bindt aan andere plek dan </a:t>
            </a:r>
            <a:r>
              <a:rPr lang="nl-NL" sz="2800" dirty="0" err="1"/>
              <a:t>active</a:t>
            </a:r>
            <a:r>
              <a:rPr lang="nl-NL" sz="2800" dirty="0"/>
              <a:t> site</a:t>
            </a:r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400" dirty="0" err="1"/>
              <a:t>Rate</a:t>
            </a:r>
            <a:r>
              <a:rPr lang="nl-NL" sz="2400" dirty="0"/>
              <a:t> wordt verlaagd doordat </a:t>
            </a:r>
            <a:r>
              <a:rPr lang="nl-NL" sz="2400" dirty="0" err="1"/>
              <a:t>active</a:t>
            </a:r>
            <a:r>
              <a:rPr lang="nl-NL" sz="2400" dirty="0"/>
              <a:t> site niet meer “</a:t>
            </a:r>
            <a:r>
              <a:rPr lang="nl-NL" sz="2400" dirty="0" err="1"/>
              <a:t>active</a:t>
            </a:r>
            <a:r>
              <a:rPr lang="nl-NL" sz="2400" dirty="0"/>
              <a:t>” is</a:t>
            </a:r>
          </a:p>
          <a:p>
            <a:endParaRPr lang="nl-NL" sz="2400" dirty="0"/>
          </a:p>
          <a:p>
            <a:r>
              <a:rPr lang="nl-NL" sz="2400" dirty="0"/>
              <a:t>Meer substraat toedienen heeft geen zin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70286" r="7069" b="8108"/>
          <a:stretch/>
        </p:blipFill>
        <p:spPr>
          <a:xfrm>
            <a:off x="997821" y="2516554"/>
            <a:ext cx="2982508" cy="141194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625" y="1469784"/>
            <a:ext cx="3674937" cy="47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4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Kinetische verschillen tussen inhibitors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01" y="2079812"/>
            <a:ext cx="3373362" cy="452596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36" y="1818980"/>
            <a:ext cx="3674937" cy="4786795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830190" y="1470212"/>
            <a:ext cx="9695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/>
              <a:t>Competitive</a:t>
            </a:r>
            <a:r>
              <a:rPr lang="nl-NL" sz="2400" dirty="0"/>
              <a:t>							</a:t>
            </a:r>
            <a:r>
              <a:rPr lang="nl-NL" sz="2400" dirty="0" err="1"/>
              <a:t>Noncompetitive</a:t>
            </a:r>
            <a:endParaRPr lang="nl-NL" sz="2400" dirty="0"/>
          </a:p>
        </p:txBody>
      </p:sp>
      <p:sp>
        <p:nvSpPr>
          <p:cNvPr id="8" name="Tekstvak 7"/>
          <p:cNvSpPr txBox="1"/>
          <p:nvPr/>
        </p:nvSpPr>
        <p:spPr>
          <a:xfrm>
            <a:off x="830190" y="2348753"/>
            <a:ext cx="2318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i="1" dirty="0">
                <a:solidFill>
                  <a:srgbClr val="FF0000"/>
                </a:solidFill>
              </a:rPr>
              <a:t>K</a:t>
            </a:r>
            <a:r>
              <a:rPr lang="nl-NL" sz="2400" baseline="-25000" dirty="0">
                <a:solidFill>
                  <a:srgbClr val="FF0000"/>
                </a:solidFill>
              </a:rPr>
              <a:t>M</a:t>
            </a:r>
            <a:r>
              <a:rPr lang="nl-NL" sz="2400" dirty="0">
                <a:solidFill>
                  <a:srgbClr val="FF0000"/>
                </a:solidFill>
              </a:rPr>
              <a:t> verhoogd</a:t>
            </a:r>
          </a:p>
          <a:p>
            <a:r>
              <a:rPr lang="nl-NL" sz="2400" dirty="0" err="1">
                <a:solidFill>
                  <a:srgbClr val="FF0000"/>
                </a:solidFill>
              </a:rPr>
              <a:t>V</a:t>
            </a:r>
            <a:r>
              <a:rPr lang="nl-NL" sz="2400" baseline="-25000" dirty="0" err="1">
                <a:solidFill>
                  <a:srgbClr val="FF0000"/>
                </a:solidFill>
              </a:rPr>
              <a:t>max</a:t>
            </a:r>
            <a:r>
              <a:rPr lang="nl-NL" sz="2400" dirty="0">
                <a:solidFill>
                  <a:srgbClr val="FF0000"/>
                </a:solidFill>
              </a:rPr>
              <a:t> blijft zelfde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5719188" y="2348753"/>
            <a:ext cx="2101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i="1" dirty="0">
                <a:solidFill>
                  <a:srgbClr val="FF0000"/>
                </a:solidFill>
              </a:rPr>
              <a:t>K</a:t>
            </a:r>
            <a:r>
              <a:rPr lang="nl-NL" sz="2400" baseline="-25000" dirty="0">
                <a:solidFill>
                  <a:srgbClr val="FF0000"/>
                </a:solidFill>
              </a:rPr>
              <a:t>M</a:t>
            </a:r>
            <a:r>
              <a:rPr lang="nl-NL" sz="2400" dirty="0">
                <a:solidFill>
                  <a:srgbClr val="FF0000"/>
                </a:solidFill>
              </a:rPr>
              <a:t> blijft zelfde</a:t>
            </a:r>
          </a:p>
          <a:p>
            <a:r>
              <a:rPr lang="nl-NL" sz="2400" dirty="0" err="1">
                <a:solidFill>
                  <a:srgbClr val="FF0000"/>
                </a:solidFill>
              </a:rPr>
              <a:t>V</a:t>
            </a:r>
            <a:r>
              <a:rPr lang="nl-NL" sz="2400" baseline="-25000" dirty="0" err="1">
                <a:solidFill>
                  <a:srgbClr val="FF0000"/>
                </a:solidFill>
              </a:rPr>
              <a:t>max</a:t>
            </a:r>
            <a:r>
              <a:rPr lang="nl-NL" sz="2400" dirty="0">
                <a:solidFill>
                  <a:srgbClr val="FF0000"/>
                </a:solidFill>
              </a:rPr>
              <a:t> verlaagd</a:t>
            </a:r>
          </a:p>
        </p:txBody>
      </p:sp>
      <p:sp>
        <p:nvSpPr>
          <p:cNvPr id="10" name="Ovaal 9"/>
          <p:cNvSpPr/>
          <p:nvPr/>
        </p:nvSpPr>
        <p:spPr>
          <a:xfrm>
            <a:off x="3458966" y="1988753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/>
          <p:cNvSpPr txBox="1"/>
          <p:nvPr/>
        </p:nvSpPr>
        <p:spPr>
          <a:xfrm>
            <a:off x="3638966" y="1653604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[S] lijkt verlaagd</a:t>
            </a:r>
          </a:p>
        </p:txBody>
      </p:sp>
      <p:sp>
        <p:nvSpPr>
          <p:cNvPr id="12" name="Ovaal 11"/>
          <p:cNvSpPr/>
          <p:nvPr/>
        </p:nvSpPr>
        <p:spPr>
          <a:xfrm>
            <a:off x="8524025" y="2022936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6696751" y="189514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solidFill>
                  <a:srgbClr val="FF0000"/>
                </a:solidFill>
              </a:rPr>
              <a:t>E </a:t>
            </a:r>
            <a:r>
              <a:rPr lang="nl-NL" dirty="0">
                <a:solidFill>
                  <a:srgbClr val="FF0000"/>
                </a:solidFill>
              </a:rPr>
              <a:t>lijkt verlaagd</a:t>
            </a:r>
          </a:p>
        </p:txBody>
      </p:sp>
    </p:spTree>
    <p:extLst>
      <p:ext uri="{BB962C8B-B14F-4D97-AF65-F5344CB8AC3E}">
        <p14:creationId xmlns:p14="http://schemas.microsoft.com/office/powerpoint/2010/main" val="113569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34" y="2079812"/>
            <a:ext cx="3149597" cy="4525963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Kinetische verschillen tussen inhibitors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36" y="1818980"/>
            <a:ext cx="3674937" cy="4786795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830190" y="1470212"/>
            <a:ext cx="10618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/>
              <a:t>Uncompetitive</a:t>
            </a:r>
            <a:r>
              <a:rPr lang="nl-NL" sz="2400" dirty="0"/>
              <a:t>							</a:t>
            </a:r>
            <a:r>
              <a:rPr lang="nl-NL" sz="2400" dirty="0" err="1"/>
              <a:t>Noncompetitive</a:t>
            </a:r>
            <a:endParaRPr lang="nl-NL" sz="2400" dirty="0"/>
          </a:p>
        </p:txBody>
      </p:sp>
      <p:sp>
        <p:nvSpPr>
          <p:cNvPr id="8" name="Tekstvak 7"/>
          <p:cNvSpPr txBox="1"/>
          <p:nvPr/>
        </p:nvSpPr>
        <p:spPr>
          <a:xfrm>
            <a:off x="830190" y="2348753"/>
            <a:ext cx="2045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i="1" dirty="0">
                <a:solidFill>
                  <a:srgbClr val="FF0000"/>
                </a:solidFill>
              </a:rPr>
              <a:t>K</a:t>
            </a:r>
            <a:r>
              <a:rPr lang="nl-NL" sz="2400" baseline="-25000" dirty="0">
                <a:solidFill>
                  <a:srgbClr val="FF0000"/>
                </a:solidFill>
              </a:rPr>
              <a:t>M</a:t>
            </a:r>
            <a:r>
              <a:rPr lang="nl-NL" sz="2400" dirty="0">
                <a:solidFill>
                  <a:srgbClr val="FF0000"/>
                </a:solidFill>
              </a:rPr>
              <a:t> verhoogd</a:t>
            </a:r>
          </a:p>
          <a:p>
            <a:r>
              <a:rPr lang="nl-NL" sz="2400" dirty="0" err="1">
                <a:solidFill>
                  <a:srgbClr val="FF0000"/>
                </a:solidFill>
              </a:rPr>
              <a:t>V</a:t>
            </a:r>
            <a:r>
              <a:rPr lang="nl-NL" sz="2400" baseline="-25000" dirty="0" err="1">
                <a:solidFill>
                  <a:srgbClr val="FF0000"/>
                </a:solidFill>
              </a:rPr>
              <a:t>max</a:t>
            </a:r>
            <a:r>
              <a:rPr lang="nl-NL" sz="2400" dirty="0">
                <a:solidFill>
                  <a:srgbClr val="FF0000"/>
                </a:solidFill>
              </a:rPr>
              <a:t> verlaagd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5719188" y="2348753"/>
            <a:ext cx="2101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i="1" dirty="0">
                <a:solidFill>
                  <a:srgbClr val="FF0000"/>
                </a:solidFill>
              </a:rPr>
              <a:t>K</a:t>
            </a:r>
            <a:r>
              <a:rPr lang="nl-NL" sz="2400" baseline="-25000" dirty="0">
                <a:solidFill>
                  <a:srgbClr val="FF0000"/>
                </a:solidFill>
              </a:rPr>
              <a:t>M</a:t>
            </a:r>
            <a:r>
              <a:rPr lang="nl-NL" sz="2400" dirty="0">
                <a:solidFill>
                  <a:srgbClr val="FF0000"/>
                </a:solidFill>
              </a:rPr>
              <a:t> blijft zelfde</a:t>
            </a:r>
          </a:p>
          <a:p>
            <a:r>
              <a:rPr lang="nl-NL" sz="2400" dirty="0" err="1">
                <a:solidFill>
                  <a:srgbClr val="FF0000"/>
                </a:solidFill>
              </a:rPr>
              <a:t>V</a:t>
            </a:r>
            <a:r>
              <a:rPr lang="nl-NL" sz="2400" baseline="-25000" dirty="0" err="1">
                <a:solidFill>
                  <a:srgbClr val="FF0000"/>
                </a:solidFill>
              </a:rPr>
              <a:t>max</a:t>
            </a:r>
            <a:r>
              <a:rPr lang="nl-NL" sz="2400" dirty="0">
                <a:solidFill>
                  <a:srgbClr val="FF0000"/>
                </a:solidFill>
              </a:rPr>
              <a:t> verlaagd</a:t>
            </a:r>
          </a:p>
        </p:txBody>
      </p:sp>
      <p:sp>
        <p:nvSpPr>
          <p:cNvPr id="10" name="Ovaal 9"/>
          <p:cNvSpPr/>
          <p:nvPr/>
        </p:nvSpPr>
        <p:spPr>
          <a:xfrm>
            <a:off x="4052327" y="2226238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/>
          <p:cNvSpPr txBox="1"/>
          <p:nvPr/>
        </p:nvSpPr>
        <p:spPr>
          <a:xfrm>
            <a:off x="3638966" y="1653604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[ES] wordt verlaagd</a:t>
            </a:r>
          </a:p>
        </p:txBody>
      </p:sp>
      <p:sp>
        <p:nvSpPr>
          <p:cNvPr id="12" name="Ovaal 11"/>
          <p:cNvSpPr/>
          <p:nvPr/>
        </p:nvSpPr>
        <p:spPr>
          <a:xfrm>
            <a:off x="8524025" y="2022936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6696751" y="189514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solidFill>
                  <a:srgbClr val="FF0000"/>
                </a:solidFill>
              </a:rPr>
              <a:t>E </a:t>
            </a:r>
            <a:r>
              <a:rPr lang="nl-NL" dirty="0">
                <a:solidFill>
                  <a:srgbClr val="FF0000"/>
                </a:solidFill>
              </a:rPr>
              <a:t>lijkt verlaagd</a:t>
            </a:r>
          </a:p>
        </p:txBody>
      </p:sp>
    </p:spTree>
    <p:extLst>
      <p:ext uri="{BB962C8B-B14F-4D97-AF65-F5344CB8AC3E}">
        <p14:creationId xmlns:p14="http://schemas.microsoft.com/office/powerpoint/2010/main" val="256918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ACE9F9-9386-944B-9630-FAFE6E9D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Lineweaver</a:t>
            </a:r>
            <a:r>
              <a:rPr lang="nl-NL" dirty="0"/>
              <a:t> </a:t>
            </a:r>
            <a:r>
              <a:rPr lang="nl-NL" dirty="0" err="1"/>
              <a:t>Burk</a:t>
            </a:r>
            <a:r>
              <a:rPr lang="nl-NL" dirty="0"/>
              <a:t> plot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2243ABE-D2FB-B648-B758-9450ACC6C161}"/>
              </a:ext>
            </a:extLst>
          </p:cNvPr>
          <p:cNvSpPr txBox="1"/>
          <p:nvPr/>
        </p:nvSpPr>
        <p:spPr>
          <a:xfrm>
            <a:off x="804420" y="1600201"/>
            <a:ext cx="824507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Teken een </a:t>
            </a:r>
            <a:r>
              <a:rPr lang="nl-NL" sz="2400" dirty="0" err="1"/>
              <a:t>Lineweaver</a:t>
            </a:r>
            <a:r>
              <a:rPr lang="nl-NL" sz="2400" dirty="0"/>
              <a:t> </a:t>
            </a:r>
            <a:r>
              <a:rPr lang="nl-NL" sz="2400" dirty="0" err="1"/>
              <a:t>Burk</a:t>
            </a:r>
            <a:r>
              <a:rPr lang="nl-NL" sz="2400" dirty="0"/>
              <a:t> plot en geef hierin het volgende aan:</a:t>
            </a:r>
          </a:p>
          <a:p>
            <a:endParaRPr lang="nl-NL" sz="2400" dirty="0"/>
          </a:p>
          <a:p>
            <a:pPr marL="342900" indent="-342900">
              <a:buFontTx/>
              <a:buChar char="-"/>
            </a:pPr>
            <a:r>
              <a:rPr lang="nl-NL" sz="2400" dirty="0"/>
              <a:t>Titel van de x-as</a:t>
            </a:r>
          </a:p>
          <a:p>
            <a:pPr marL="342900" indent="-342900">
              <a:buFontTx/>
              <a:buChar char="-"/>
            </a:pPr>
            <a:r>
              <a:rPr lang="nl-NL" sz="2400" dirty="0"/>
              <a:t>Titel van de y-as</a:t>
            </a:r>
          </a:p>
          <a:p>
            <a:pPr marL="342900" indent="-342900">
              <a:buFontTx/>
              <a:buChar char="-"/>
            </a:pPr>
            <a:r>
              <a:rPr lang="nl-NL" sz="2400" dirty="0"/>
              <a:t>Wat geeft het snijpunt met de y-as aan?</a:t>
            </a:r>
          </a:p>
          <a:p>
            <a:pPr marL="342900" indent="-342900">
              <a:buFontTx/>
              <a:buChar char="-"/>
            </a:pPr>
            <a:r>
              <a:rPr lang="nl-NL" sz="2400" dirty="0"/>
              <a:t>Wat geeft het snijpunt met de x-as aan?</a:t>
            </a:r>
          </a:p>
          <a:p>
            <a:pPr marL="342900" indent="-342900">
              <a:buFontTx/>
              <a:buChar char="-"/>
            </a:pPr>
            <a:r>
              <a:rPr lang="nl-NL" sz="2400" dirty="0"/>
              <a:t>Wat geeft de helling van de grafiek aan?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0A1CEEC-6D21-294A-BAC3-A5592F36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22" y="4752519"/>
            <a:ext cx="4685756" cy="127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73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Lineweaver-Burk</a:t>
            </a:r>
            <a:r>
              <a:rPr lang="nl-NL" dirty="0"/>
              <a:t> representatie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4" y="2335306"/>
            <a:ext cx="3815251" cy="2989729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45" y="2335306"/>
            <a:ext cx="3597214" cy="318695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596" y="1954220"/>
            <a:ext cx="3597214" cy="33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85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Irreversible</a:t>
            </a:r>
            <a:r>
              <a:rPr lang="nl-NL" dirty="0"/>
              <a:t> inhibitors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Irreversibele inhibitors binden sterk aan enzym, covalent of niet-covalent. Binding substraat wordt dus voorkomen</a:t>
            </a:r>
          </a:p>
          <a:p>
            <a:endParaRPr lang="nl-NL" sz="2800" dirty="0"/>
          </a:p>
          <a:p>
            <a:pPr lvl="1"/>
            <a:r>
              <a:rPr lang="nl-NL" sz="2400" dirty="0" err="1"/>
              <a:t>Groepspecifieke</a:t>
            </a:r>
            <a:r>
              <a:rPr lang="nl-NL" sz="2400" dirty="0"/>
              <a:t> </a:t>
            </a:r>
            <a:r>
              <a:rPr lang="nl-NL" sz="2400" dirty="0" err="1"/>
              <a:t>reagents</a:t>
            </a:r>
            <a:r>
              <a:rPr lang="nl-NL" sz="2400" dirty="0"/>
              <a:t> (bindt bijvoorbeeld serine)</a:t>
            </a:r>
          </a:p>
          <a:p>
            <a:pPr lvl="1"/>
            <a:r>
              <a:rPr lang="nl-NL" sz="2400" dirty="0" err="1">
                <a:sym typeface="Wingdings"/>
              </a:rPr>
              <a:t>Transition</a:t>
            </a:r>
            <a:r>
              <a:rPr lang="nl-NL" sz="2400" dirty="0">
                <a:sym typeface="Wingdings"/>
              </a:rPr>
              <a:t> state analogen: binding is sterker dan substraat</a:t>
            </a:r>
          </a:p>
          <a:p>
            <a:pPr lvl="1"/>
            <a:r>
              <a:rPr lang="nl-NL" sz="2400" dirty="0" err="1"/>
              <a:t>Suicide</a:t>
            </a:r>
            <a:r>
              <a:rPr lang="nl-NL" sz="2400" dirty="0"/>
              <a:t> inhibitors: reactie treedt op, maar product bindt covalent of modificeert enzym</a:t>
            </a:r>
          </a:p>
        </p:txBody>
      </p:sp>
    </p:spTree>
    <p:extLst>
      <p:ext uri="{BB962C8B-B14F-4D97-AF65-F5344CB8AC3E}">
        <p14:creationId xmlns:p14="http://schemas.microsoft.com/office/powerpoint/2010/main" val="204938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Irreversible</a:t>
            </a:r>
            <a:r>
              <a:rPr lang="nl-NL" dirty="0"/>
              <a:t> inhibitors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258957"/>
            <a:ext cx="10972800" cy="4867207"/>
          </a:xfrm>
        </p:spPr>
        <p:txBody>
          <a:bodyPr/>
          <a:lstStyle/>
          <a:p>
            <a:r>
              <a:rPr lang="nl-NL" sz="2400" dirty="0" err="1"/>
              <a:t>Suicide</a:t>
            </a:r>
            <a:r>
              <a:rPr lang="nl-NL" sz="2400" dirty="0"/>
              <a:t> inhibitors: reactie treedt op, maar product bindt covalent of modificeert enzym: Penicilline</a:t>
            </a:r>
          </a:p>
          <a:p>
            <a:r>
              <a:rPr lang="nl-NL" sz="2400" dirty="0" err="1"/>
              <a:t>Transpeptidase</a:t>
            </a:r>
            <a:r>
              <a:rPr lang="nl-NL" sz="2400" dirty="0"/>
              <a:t> in bacterie cross-linkt D aminozuren in celwand door peptidebindingen af te breken en nieuwe te maken</a:t>
            </a:r>
          </a:p>
          <a:p>
            <a:r>
              <a:rPr lang="nl-NL" sz="2400" dirty="0"/>
              <a:t>Penicilline heeft een “nep” peptidebinding, deze bindt aan enzym, maar kan niet worden overgedragen aan celwand</a:t>
            </a:r>
          </a:p>
          <a:p>
            <a:endParaRPr lang="nl-NL" sz="2400" dirty="0"/>
          </a:p>
          <a:p>
            <a:endParaRPr lang="nl-NL" sz="24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0" y="3838574"/>
            <a:ext cx="2302528" cy="228759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863182"/>
            <a:ext cx="8534400" cy="246888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182" y="3582385"/>
            <a:ext cx="6039992" cy="27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2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C2F48-F617-DE43-A713-77997B97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FF8CF3-001E-EE48-8582-AA4B57161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Herhaling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616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78852" y="996100"/>
            <a:ext cx="8791177" cy="58619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nl-NL" sz="2400" dirty="0"/>
          </a:p>
          <a:p>
            <a:pPr marL="0" indent="0">
              <a:lnSpc>
                <a:spcPct val="150000"/>
              </a:lnSpc>
              <a:buNone/>
            </a:pPr>
            <a:endParaRPr lang="nl-NL" sz="2400" dirty="0"/>
          </a:p>
          <a:p>
            <a:pPr marL="0" indent="0">
              <a:lnSpc>
                <a:spcPct val="150000"/>
              </a:lnSpc>
              <a:buNone/>
            </a:pPr>
            <a:r>
              <a:rPr lang="nl-NL" sz="2400" dirty="0"/>
              <a:t>De snelheid van deze reactie (</a:t>
            </a:r>
            <a:r>
              <a:rPr lang="nl-NL" sz="2400" b="1" dirty="0">
                <a:solidFill>
                  <a:srgbClr val="FF0000"/>
                </a:solidFill>
              </a:rPr>
              <a:t>V</a:t>
            </a:r>
            <a:r>
              <a:rPr lang="nl-NL" sz="2400" dirty="0"/>
              <a:t>) kun je als volgt berekenen: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l-NL" sz="2400" dirty="0"/>
              <a:t>V = d[A]/</a:t>
            </a:r>
            <a:r>
              <a:rPr lang="nl-NL" sz="2400" dirty="0" err="1"/>
              <a:t>dt</a:t>
            </a:r>
            <a:r>
              <a:rPr lang="nl-NL" sz="2400" dirty="0"/>
              <a:t> = d[P]/</a:t>
            </a:r>
            <a:r>
              <a:rPr lang="nl-NL" sz="2400" dirty="0" err="1"/>
              <a:t>dt</a:t>
            </a:r>
            <a:endParaRPr lang="nl-NL" sz="2400" dirty="0"/>
          </a:p>
          <a:p>
            <a:pPr marL="0" indent="0">
              <a:lnSpc>
                <a:spcPct val="150000"/>
              </a:lnSpc>
              <a:buNone/>
            </a:pPr>
            <a:r>
              <a:rPr lang="nl-NL" sz="2400" b="1" dirty="0">
                <a:solidFill>
                  <a:srgbClr val="FF0000"/>
                </a:solidFill>
              </a:rPr>
              <a:t>V</a:t>
            </a:r>
            <a:r>
              <a:rPr lang="nl-NL" sz="2400" dirty="0"/>
              <a:t> is dus proportioneel aan de concentratie van A: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l-NL" sz="2400" dirty="0"/>
              <a:t>V = </a:t>
            </a:r>
            <a:r>
              <a:rPr lang="nl-NL" sz="2400" i="1" dirty="0"/>
              <a:t>k</a:t>
            </a:r>
            <a:r>
              <a:rPr lang="nl-NL" sz="2400" dirty="0"/>
              <a:t>[A]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l-NL" sz="2400" b="1" i="1" dirty="0">
                <a:solidFill>
                  <a:srgbClr val="FF0000"/>
                </a:solidFill>
              </a:rPr>
              <a:t>k</a:t>
            </a:r>
            <a:r>
              <a:rPr lang="nl-NL" sz="2400" b="1" dirty="0">
                <a:solidFill>
                  <a:srgbClr val="FF0000"/>
                </a:solidFill>
              </a:rPr>
              <a:t>= snelheidsconstante/ </a:t>
            </a:r>
            <a:r>
              <a:rPr lang="nl-NL" sz="2400" b="1" dirty="0" err="1">
                <a:solidFill>
                  <a:srgbClr val="FF0000"/>
                </a:solidFill>
              </a:rPr>
              <a:t>rate</a:t>
            </a:r>
            <a:r>
              <a:rPr lang="nl-NL" sz="2400" b="1" dirty="0">
                <a:solidFill>
                  <a:srgbClr val="FF0000"/>
                </a:solidFill>
              </a:rPr>
              <a:t> constant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l-NL" sz="2400" dirty="0"/>
              <a:t>Eenheid van </a:t>
            </a:r>
            <a:r>
              <a:rPr lang="nl-NL" sz="2400" i="1" dirty="0"/>
              <a:t>k</a:t>
            </a:r>
            <a:r>
              <a:rPr lang="nl-NL" sz="2400" dirty="0"/>
              <a:t>: per seconde (s</a:t>
            </a:r>
            <a:r>
              <a:rPr lang="nl-NL" sz="2400" baseline="30000" dirty="0"/>
              <a:t>-1</a:t>
            </a:r>
            <a:r>
              <a:rPr lang="nl-NL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nl-NL" sz="2400" dirty="0"/>
          </a:p>
        </p:txBody>
      </p:sp>
      <p:sp>
        <p:nvSpPr>
          <p:cNvPr id="5" name="Rectangle 4"/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First order </a:t>
            </a:r>
            <a:r>
              <a:rPr lang="nl-NL" sz="4000" b="1" dirty="0" err="1">
                <a:cs typeface="Arial"/>
              </a:rPr>
              <a:t>reactions</a:t>
            </a:r>
            <a:endParaRPr lang="nl-NL" sz="4000" b="1" dirty="0"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1578" y="3026300"/>
            <a:ext cx="5393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/>
              <a:t>(waarbij d=toename of afname)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21ED52-86A6-4FA8-8554-2DCA22BBBF86}"/>
              </a:ext>
            </a:extLst>
          </p:cNvPr>
          <p:cNvSpPr/>
          <p:nvPr/>
        </p:nvSpPr>
        <p:spPr>
          <a:xfrm>
            <a:off x="4992057" y="1369070"/>
            <a:ext cx="1343657" cy="64008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6F1B31-6207-4084-8D13-AA2FBEBA3464}"/>
              </a:ext>
            </a:extLst>
          </p:cNvPr>
          <p:cNvSpPr/>
          <p:nvPr/>
        </p:nvSpPr>
        <p:spPr>
          <a:xfrm>
            <a:off x="5129926" y="1427500"/>
            <a:ext cx="1200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/>
              <a:t>A → P</a:t>
            </a:r>
          </a:p>
        </p:txBody>
      </p:sp>
    </p:spTree>
    <p:extLst>
      <p:ext uri="{BB962C8B-B14F-4D97-AF65-F5344CB8AC3E}">
        <p14:creationId xmlns:p14="http://schemas.microsoft.com/office/powerpoint/2010/main" val="406610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/>
              <a:t>Een enzymreactie wordt uitgevoerd met 3 verschillende enzymconcentraties. Welke van de 3 groepen curves verwacht je?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6" y="3550605"/>
            <a:ext cx="9316278" cy="25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96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/>
          <a:srcRect t="-7397" b="-7397"/>
          <a:stretch>
            <a:fillRect/>
          </a:stretch>
        </p:blipFill>
        <p:spPr>
          <a:xfrm>
            <a:off x="1583635" y="1125539"/>
            <a:ext cx="9024730" cy="5348006"/>
          </a:xfrm>
        </p:spPr>
      </p:pic>
    </p:spTree>
    <p:extLst>
      <p:ext uri="{BB962C8B-B14F-4D97-AF65-F5344CB8AC3E}">
        <p14:creationId xmlns:p14="http://schemas.microsoft.com/office/powerpoint/2010/main" val="15559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13236" y="3306917"/>
            <a:ext cx="9259910" cy="264516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nl-NL" sz="2400" dirty="0"/>
              <a:t>eenheid </a:t>
            </a:r>
            <a:r>
              <a:rPr lang="nl-NL" sz="2400" i="1" dirty="0"/>
              <a:t>k</a:t>
            </a:r>
            <a:r>
              <a:rPr lang="nl-NL" sz="2400" dirty="0"/>
              <a:t>: per mol per seconde (M</a:t>
            </a:r>
            <a:r>
              <a:rPr lang="nl-NL" sz="2400" baseline="30000" dirty="0"/>
              <a:t>-1</a:t>
            </a:r>
            <a:r>
              <a:rPr lang="nl-NL" sz="2400" dirty="0"/>
              <a:t>s</a:t>
            </a:r>
            <a:r>
              <a:rPr lang="nl-NL" sz="2400" baseline="30000" dirty="0"/>
              <a:t>-1</a:t>
            </a:r>
            <a:r>
              <a:rPr lang="nl-NL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l-NL" sz="2400" dirty="0"/>
              <a:t>Veel biologische reacties zijn second order </a:t>
            </a:r>
            <a:r>
              <a:rPr lang="nl-NL" sz="2400" dirty="0" err="1"/>
              <a:t>reactions</a:t>
            </a:r>
            <a:endParaRPr lang="nl-NL" sz="2400" i="1" dirty="0"/>
          </a:p>
          <a:p>
            <a:pPr marL="0" indent="0">
              <a:buNone/>
            </a:pPr>
            <a:r>
              <a:rPr lang="nl-NL" sz="2400" i="1" dirty="0"/>
              <a:t>Pseudo-first-order </a:t>
            </a:r>
            <a:r>
              <a:rPr lang="nl-NL" sz="2400" i="1" dirty="0" err="1"/>
              <a:t>reaction</a:t>
            </a:r>
            <a:r>
              <a:rPr lang="nl-NL" sz="2400" dirty="0"/>
              <a:t>: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nl-NL" sz="2400" dirty="0"/>
              <a:t>second order </a:t>
            </a:r>
            <a:r>
              <a:rPr lang="nl-NL" sz="2400" dirty="0" err="1"/>
              <a:t>reaction</a:t>
            </a:r>
            <a:r>
              <a:rPr lang="nl-NL" sz="2400" dirty="0"/>
              <a:t> die veel op een first order </a:t>
            </a:r>
            <a:r>
              <a:rPr lang="nl-NL" sz="2400" dirty="0" err="1"/>
              <a:t>reaction</a:t>
            </a:r>
            <a:r>
              <a:rPr lang="nl-NL" sz="2400" dirty="0"/>
              <a:t> lijkt.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nl-NL" sz="2400" dirty="0"/>
              <a:t>B.v. wanneer [B]&gt;&gt;[A] 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</p:txBody>
      </p:sp>
      <p:sp>
        <p:nvSpPr>
          <p:cNvPr id="5" name="Rectangle 4"/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Second order </a:t>
            </a:r>
            <a:r>
              <a:rPr lang="nl-NL" sz="4000" b="1" dirty="0" err="1">
                <a:cs typeface="Arial"/>
              </a:rPr>
              <a:t>reactions</a:t>
            </a:r>
            <a:endParaRPr lang="nl-NL" sz="4000" b="1" dirty="0"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0EEFD3-AE6F-455B-9811-2472BBB23244}"/>
              </a:ext>
            </a:extLst>
          </p:cNvPr>
          <p:cNvSpPr/>
          <p:nvPr/>
        </p:nvSpPr>
        <p:spPr>
          <a:xfrm>
            <a:off x="2382708" y="1251531"/>
            <a:ext cx="1931481" cy="99952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72A8A7-C4B3-41B6-99D7-4FB77DF90605}"/>
              </a:ext>
            </a:extLst>
          </p:cNvPr>
          <p:cNvSpPr/>
          <p:nvPr/>
        </p:nvSpPr>
        <p:spPr>
          <a:xfrm>
            <a:off x="2682240" y="1489684"/>
            <a:ext cx="1480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/>
              <a:t>2 A → 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F6CC3C-A043-4AC5-8EFE-6B933AC6D589}"/>
              </a:ext>
            </a:extLst>
          </p:cNvPr>
          <p:cNvSpPr/>
          <p:nvPr/>
        </p:nvSpPr>
        <p:spPr>
          <a:xfrm>
            <a:off x="7227048" y="1489684"/>
            <a:ext cx="18480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/>
              <a:t>A + B → 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67E55-B95B-4DDE-9D9A-4B446BDE364D}"/>
              </a:ext>
            </a:extLst>
          </p:cNvPr>
          <p:cNvSpPr/>
          <p:nvPr/>
        </p:nvSpPr>
        <p:spPr>
          <a:xfrm>
            <a:off x="2682240" y="2808714"/>
            <a:ext cx="158248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NL" sz="2800" dirty="0">
                <a:solidFill>
                  <a:prstClr val="black"/>
                </a:solidFill>
              </a:rPr>
              <a:t>V = k[A]</a:t>
            </a:r>
            <a:r>
              <a:rPr lang="nl-NL" sz="2800" baseline="300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C9DB39-42D0-43DC-A60A-85D8F50475D5}"/>
              </a:ext>
            </a:extLst>
          </p:cNvPr>
          <p:cNvSpPr/>
          <p:nvPr/>
        </p:nvSpPr>
        <p:spPr>
          <a:xfrm>
            <a:off x="7159722" y="2767727"/>
            <a:ext cx="18870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/>
              <a:t>V = k[A][B]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EF7F36-A33A-4B78-9911-775BE955E60C}"/>
              </a:ext>
            </a:extLst>
          </p:cNvPr>
          <p:cNvSpPr/>
          <p:nvPr/>
        </p:nvSpPr>
        <p:spPr>
          <a:xfrm>
            <a:off x="7064573" y="1228977"/>
            <a:ext cx="1931481" cy="99952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FA486FB-F08C-4D7D-928E-9D5A3080EFF1}"/>
              </a:ext>
            </a:extLst>
          </p:cNvPr>
          <p:cNvSpPr/>
          <p:nvPr/>
        </p:nvSpPr>
        <p:spPr>
          <a:xfrm>
            <a:off x="3089367" y="2465518"/>
            <a:ext cx="243840" cy="2100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DAF687D-6A53-4A8E-A37C-01D00813A313}"/>
              </a:ext>
            </a:extLst>
          </p:cNvPr>
          <p:cNvSpPr/>
          <p:nvPr/>
        </p:nvSpPr>
        <p:spPr>
          <a:xfrm>
            <a:off x="7786472" y="2479427"/>
            <a:ext cx="243840" cy="2100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5"/>
          <p:cNvSpPr/>
          <p:nvPr/>
        </p:nvSpPr>
        <p:spPr>
          <a:xfrm>
            <a:off x="5732335" y="5783382"/>
            <a:ext cx="6685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/>
              <a:t>(reactie </a:t>
            </a:r>
            <a:r>
              <a:rPr lang="nl-NL" u="sng" dirty="0"/>
              <a:t>lijkt</a:t>
            </a:r>
            <a:r>
              <a:rPr lang="nl-NL" dirty="0"/>
              <a:t> dan onafhankelijk van de concentratie van B)</a:t>
            </a:r>
          </a:p>
        </p:txBody>
      </p:sp>
    </p:spTree>
    <p:extLst>
      <p:ext uri="{BB962C8B-B14F-4D97-AF65-F5344CB8AC3E}">
        <p14:creationId xmlns:p14="http://schemas.microsoft.com/office/powerpoint/2010/main" val="168047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8468" y="1281927"/>
            <a:ext cx="8698138" cy="51085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dirty="0"/>
              <a:t>Snelheid van de reactie (</a:t>
            </a:r>
            <a:r>
              <a:rPr lang="nl-NL" b="1" dirty="0">
                <a:solidFill>
                  <a:srgbClr val="FF0000"/>
                </a:solidFill>
              </a:rPr>
              <a:t>V</a:t>
            </a:r>
            <a:r>
              <a:rPr lang="nl-NL" dirty="0"/>
              <a:t>) is afhankelijk van:</a:t>
            </a:r>
          </a:p>
          <a:p>
            <a:pPr lvl="1"/>
            <a:r>
              <a:rPr lang="nl-NL" dirty="0"/>
              <a:t> de </a:t>
            </a:r>
            <a:r>
              <a:rPr lang="nl-NL" b="1" dirty="0">
                <a:solidFill>
                  <a:srgbClr val="FF0000"/>
                </a:solidFill>
              </a:rPr>
              <a:t>concentratie</a:t>
            </a:r>
            <a:r>
              <a:rPr lang="nl-NL" dirty="0"/>
              <a:t> van de reactanten </a:t>
            </a:r>
          </a:p>
          <a:p>
            <a:pPr lvl="1"/>
            <a:r>
              <a:rPr lang="nl-NL" dirty="0"/>
              <a:t> de </a:t>
            </a:r>
            <a:r>
              <a:rPr lang="nl-NL" b="1" dirty="0">
                <a:solidFill>
                  <a:srgbClr val="FF0000"/>
                </a:solidFill>
              </a:rPr>
              <a:t>snelheidsconstante (</a:t>
            </a:r>
            <a:r>
              <a:rPr lang="nl-NL" b="1" i="1" dirty="0">
                <a:solidFill>
                  <a:srgbClr val="FF0000"/>
                </a:solidFill>
              </a:rPr>
              <a:t>k</a:t>
            </a:r>
            <a:r>
              <a:rPr lang="nl-NL" b="1" dirty="0">
                <a:solidFill>
                  <a:srgbClr val="FF0000"/>
                </a:solidFill>
              </a:rPr>
              <a:t>)</a:t>
            </a:r>
            <a:r>
              <a:rPr lang="nl-NL" b="1" dirty="0">
                <a:solidFill>
                  <a:schemeClr val="accent1"/>
                </a:solidFill>
              </a:rPr>
              <a:t> </a:t>
            </a:r>
            <a:r>
              <a:rPr lang="nl-NL" dirty="0"/>
              <a:t>(</a:t>
            </a:r>
            <a:r>
              <a:rPr lang="nl-NL" dirty="0" err="1"/>
              <a:t>rate</a:t>
            </a:r>
            <a:r>
              <a:rPr lang="nl-NL" dirty="0"/>
              <a:t> constant)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84110F-D06C-4B03-890A-F53F04FDAC19}"/>
              </a:ext>
            </a:extLst>
          </p:cNvPr>
          <p:cNvSpPr/>
          <p:nvPr/>
        </p:nvSpPr>
        <p:spPr>
          <a:xfrm>
            <a:off x="1787074" y="27885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Dus…</a:t>
            </a:r>
          </a:p>
        </p:txBody>
      </p:sp>
    </p:spTree>
    <p:extLst>
      <p:ext uri="{BB962C8B-B14F-4D97-AF65-F5344CB8AC3E}">
        <p14:creationId xmlns:p14="http://schemas.microsoft.com/office/powerpoint/2010/main" val="210471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E90247-A6B7-4AFD-879C-55BACFB43B4F}"/>
              </a:ext>
            </a:extLst>
          </p:cNvPr>
          <p:cNvSpPr/>
          <p:nvPr/>
        </p:nvSpPr>
        <p:spPr>
          <a:xfrm>
            <a:off x="1953024" y="4760877"/>
            <a:ext cx="2282743" cy="950949"/>
          </a:xfrm>
          <a:prstGeom prst="wedgeRoundRectCallout">
            <a:avLst>
              <a:gd name="adj1" fmla="val 70076"/>
              <a:gd name="adj2" fmla="val 20264"/>
              <a:gd name="adj3" fmla="val 16667"/>
            </a:avLst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1"/>
          <a:stretch/>
        </p:blipFill>
        <p:spPr>
          <a:xfrm>
            <a:off x="4743107" y="1198605"/>
            <a:ext cx="5210565" cy="535047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2A3435-C681-4E40-B7F1-CB3FD312BE9C}"/>
              </a:ext>
            </a:extLst>
          </p:cNvPr>
          <p:cNvSpPr/>
          <p:nvPr/>
        </p:nvSpPr>
        <p:spPr>
          <a:xfrm>
            <a:off x="4743107" y="4798607"/>
            <a:ext cx="456831" cy="875491"/>
          </a:xfrm>
          <a:prstGeom prst="roundRect">
            <a:avLst/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40DF2-E6A7-4C30-BCE0-D812F062BC71}"/>
              </a:ext>
            </a:extLst>
          </p:cNvPr>
          <p:cNvSpPr txBox="1"/>
          <p:nvPr/>
        </p:nvSpPr>
        <p:spPr>
          <a:xfrm>
            <a:off x="2014955" y="4788496"/>
            <a:ext cx="2282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mol product/sec </a:t>
            </a:r>
            <a:r>
              <a:rPr lang="nl-NL" u="sng" dirty="0"/>
              <a:t>vlak nadat de reactie is begonnen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48192-2801-4D6A-8FF7-BD0DC10C0719}"/>
              </a:ext>
            </a:extLst>
          </p:cNvPr>
          <p:cNvSpPr txBox="1"/>
          <p:nvPr/>
        </p:nvSpPr>
        <p:spPr>
          <a:xfrm>
            <a:off x="1787074" y="1467690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[enzym] constant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084110F-D06C-4B03-890A-F53F04FDAC19}"/>
              </a:ext>
            </a:extLst>
          </p:cNvPr>
          <p:cNvSpPr/>
          <p:nvPr/>
        </p:nvSpPr>
        <p:spPr>
          <a:xfrm>
            <a:off x="1787074" y="27885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Enzym gekatalyseerde reacties</a:t>
            </a:r>
          </a:p>
        </p:txBody>
      </p:sp>
    </p:spTree>
    <p:extLst>
      <p:ext uri="{BB962C8B-B14F-4D97-AF65-F5344CB8AC3E}">
        <p14:creationId xmlns:p14="http://schemas.microsoft.com/office/powerpoint/2010/main" val="252764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59011" y="5657672"/>
            <a:ext cx="1920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E= enzym</a:t>
            </a:r>
          </a:p>
          <a:p>
            <a:r>
              <a:rPr lang="nl-NL" sz="2400" dirty="0"/>
              <a:t>S= substraat</a:t>
            </a:r>
          </a:p>
          <a:p>
            <a:r>
              <a:rPr lang="nl-NL" sz="2400" dirty="0"/>
              <a:t>P= product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510784" y="5356958"/>
            <a:ext cx="4683359" cy="1315661"/>
            <a:chOff x="852547" y="735189"/>
            <a:chExt cx="4683359" cy="131566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2547" y="735189"/>
              <a:ext cx="4683359" cy="1315661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3437293" y="1260374"/>
              <a:ext cx="578735" cy="790476"/>
              <a:chOff x="3483592" y="2031800"/>
              <a:chExt cx="578735" cy="79047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/>
              <a:srcRect l="30642" t="39918" r="57001"/>
              <a:stretch/>
            </p:blipFill>
            <p:spPr>
              <a:xfrm>
                <a:off x="3483592" y="2031800"/>
                <a:ext cx="578735" cy="7904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l="60455" t="25695" r="35836" b="55519"/>
              <a:stretch/>
            </p:blipFill>
            <p:spPr>
              <a:xfrm>
                <a:off x="3888706" y="2459177"/>
                <a:ext cx="173621" cy="246241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  <p:sp>
        <p:nvSpPr>
          <p:cNvPr id="6" name="Partial Circle 5">
            <a:extLst>
              <a:ext uri="{FF2B5EF4-FFF2-40B4-BE49-F238E27FC236}">
                <a16:creationId xmlns:a16="http://schemas.microsoft.com/office/drawing/2014/main" id="{17416049-B16A-4C7D-982B-6E94DBB905CE}"/>
              </a:ext>
            </a:extLst>
          </p:cNvPr>
          <p:cNvSpPr>
            <a:spLocks noChangeAspect="1"/>
          </p:cNvSpPr>
          <p:nvPr/>
        </p:nvSpPr>
        <p:spPr>
          <a:xfrm>
            <a:off x="5233482" y="1658950"/>
            <a:ext cx="1528572" cy="1487424"/>
          </a:xfrm>
          <a:prstGeom prst="pi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3" name="Partial Circle 12">
            <a:extLst>
              <a:ext uri="{FF2B5EF4-FFF2-40B4-BE49-F238E27FC236}">
                <a16:creationId xmlns:a16="http://schemas.microsoft.com/office/drawing/2014/main" id="{5BCA726D-7496-43F3-8110-D80405E306BD}"/>
              </a:ext>
            </a:extLst>
          </p:cNvPr>
          <p:cNvSpPr>
            <a:spLocks noChangeAspect="1"/>
          </p:cNvSpPr>
          <p:nvPr/>
        </p:nvSpPr>
        <p:spPr>
          <a:xfrm>
            <a:off x="1843124" y="2369134"/>
            <a:ext cx="1528572" cy="1487424"/>
          </a:xfrm>
          <a:prstGeom prst="pi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15" name="Partial Circle 14">
            <a:extLst>
              <a:ext uri="{FF2B5EF4-FFF2-40B4-BE49-F238E27FC236}">
                <a16:creationId xmlns:a16="http://schemas.microsoft.com/office/drawing/2014/main" id="{70F37040-A57E-4F6D-8A0E-A553AA7AF79D}"/>
              </a:ext>
            </a:extLst>
          </p:cNvPr>
          <p:cNvSpPr>
            <a:spLocks noChangeAspect="1"/>
          </p:cNvSpPr>
          <p:nvPr/>
        </p:nvSpPr>
        <p:spPr>
          <a:xfrm>
            <a:off x="8105454" y="2369134"/>
            <a:ext cx="1528572" cy="1487424"/>
          </a:xfrm>
          <a:prstGeom prst="pi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6CE3CFCD-6252-4F44-8BEE-1BFCAE923709}"/>
              </a:ext>
            </a:extLst>
          </p:cNvPr>
          <p:cNvSpPr>
            <a:spLocks noChangeAspect="1"/>
          </p:cNvSpPr>
          <p:nvPr/>
        </p:nvSpPr>
        <p:spPr>
          <a:xfrm>
            <a:off x="5997769" y="1500454"/>
            <a:ext cx="849630" cy="902208"/>
          </a:xfrm>
          <a:prstGeom prst="flowChartProcess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35D15698-0655-4421-B153-F87B20C819CB}"/>
              </a:ext>
            </a:extLst>
          </p:cNvPr>
          <p:cNvSpPr>
            <a:spLocks noChangeAspect="1"/>
          </p:cNvSpPr>
          <p:nvPr/>
        </p:nvSpPr>
        <p:spPr>
          <a:xfrm>
            <a:off x="2886830" y="1500454"/>
            <a:ext cx="849630" cy="902208"/>
          </a:xfrm>
          <a:prstGeom prst="flowChartProcess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77CDFA-7611-4C9F-932B-2F3AF82BD66B}"/>
              </a:ext>
            </a:extLst>
          </p:cNvPr>
          <p:cNvSpPr txBox="1"/>
          <p:nvPr/>
        </p:nvSpPr>
        <p:spPr>
          <a:xfrm>
            <a:off x="2278062" y="4230962"/>
            <a:ext cx="465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/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CC5383-FDB6-46C0-B757-1A72FD90C711}"/>
              </a:ext>
            </a:extLst>
          </p:cNvPr>
          <p:cNvSpPr txBox="1"/>
          <p:nvPr/>
        </p:nvSpPr>
        <p:spPr>
          <a:xfrm>
            <a:off x="5614291" y="4230962"/>
            <a:ext cx="867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/>
              <a:t>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347BA2-DCFA-4B6A-BE45-98D4CE3FFEC0}"/>
              </a:ext>
            </a:extLst>
          </p:cNvPr>
          <p:cNvSpPr txBox="1"/>
          <p:nvPr/>
        </p:nvSpPr>
        <p:spPr>
          <a:xfrm>
            <a:off x="8825640" y="4230962"/>
            <a:ext cx="45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/>
              <a:t>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3F6BAF-EAD4-49E2-8B5D-5E22BFBD0919}"/>
              </a:ext>
            </a:extLst>
          </p:cNvPr>
          <p:cNvSpPr txBox="1"/>
          <p:nvPr/>
        </p:nvSpPr>
        <p:spPr>
          <a:xfrm>
            <a:off x="2787512" y="4230962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/>
              <a:t>+   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B4AED-D016-437B-9650-2852A5F14323}"/>
              </a:ext>
            </a:extLst>
          </p:cNvPr>
          <p:cNvSpPr txBox="1"/>
          <p:nvPr/>
        </p:nvSpPr>
        <p:spPr>
          <a:xfrm>
            <a:off x="9293196" y="4230962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/>
              <a:t>+   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EA8B1A-C488-4AE8-850E-1546C046F4CE}"/>
              </a:ext>
            </a:extLst>
          </p:cNvPr>
          <p:cNvCxnSpPr>
            <a:cxnSpLocks/>
          </p:cNvCxnSpPr>
          <p:nvPr/>
        </p:nvCxnSpPr>
        <p:spPr>
          <a:xfrm>
            <a:off x="4112931" y="2356942"/>
            <a:ext cx="87343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D35B9E-B8EB-458E-927E-B59AEE724839}"/>
              </a:ext>
            </a:extLst>
          </p:cNvPr>
          <p:cNvCxnSpPr>
            <a:cxnSpLocks/>
          </p:cNvCxnSpPr>
          <p:nvPr/>
        </p:nvCxnSpPr>
        <p:spPr>
          <a:xfrm>
            <a:off x="7194142" y="2356942"/>
            <a:ext cx="87343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E1198F91-7536-4B92-B390-473288394EEB}"/>
              </a:ext>
            </a:extLst>
          </p:cNvPr>
          <p:cNvSpPr>
            <a:spLocks noChangeAspect="1"/>
          </p:cNvSpPr>
          <p:nvPr/>
        </p:nvSpPr>
        <p:spPr>
          <a:xfrm>
            <a:off x="9282816" y="1500454"/>
            <a:ext cx="849630" cy="902208"/>
          </a:xfrm>
          <a:prstGeom prst="flowChartProces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CFC558-155F-4B00-94C8-1AFC9F0761D6}"/>
              </a:ext>
            </a:extLst>
          </p:cNvPr>
          <p:cNvCxnSpPr>
            <a:cxnSpLocks/>
          </p:cNvCxnSpPr>
          <p:nvPr/>
        </p:nvCxnSpPr>
        <p:spPr>
          <a:xfrm rot="10800000">
            <a:off x="4112932" y="2600782"/>
            <a:ext cx="87343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03F882B-6650-4AF5-9EE4-FBAD9B403718}"/>
              </a:ext>
            </a:extLst>
          </p:cNvPr>
          <p:cNvCxnSpPr>
            <a:cxnSpLocks/>
          </p:cNvCxnSpPr>
          <p:nvPr/>
        </p:nvCxnSpPr>
        <p:spPr>
          <a:xfrm rot="10800000">
            <a:off x="7194142" y="2600782"/>
            <a:ext cx="87343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5">
            <a:extLst>
              <a:ext uri="{FF2B5EF4-FFF2-40B4-BE49-F238E27FC236}">
                <a16:creationId xmlns:a16="http://schemas.microsoft.com/office/drawing/2014/main" id="{0084110F-D06C-4B03-890A-F53F04FDAC19}"/>
              </a:ext>
            </a:extLst>
          </p:cNvPr>
          <p:cNvSpPr/>
          <p:nvPr/>
        </p:nvSpPr>
        <p:spPr>
          <a:xfrm>
            <a:off x="1787074" y="27885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Enzym gekatalyseerde reacties</a:t>
            </a:r>
          </a:p>
        </p:txBody>
      </p:sp>
    </p:spTree>
    <p:extLst>
      <p:ext uri="{BB962C8B-B14F-4D97-AF65-F5344CB8AC3E}">
        <p14:creationId xmlns:p14="http://schemas.microsoft.com/office/powerpoint/2010/main" val="188079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7DA279-6E80-4AB8-AEC4-9125F8C373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0"/>
          <a:stretch/>
        </p:blipFill>
        <p:spPr>
          <a:xfrm>
            <a:off x="2456080" y="1024167"/>
            <a:ext cx="7224864" cy="5573441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6D4994B-571E-47A8-85F5-C1611F4D73C9}"/>
              </a:ext>
            </a:extLst>
          </p:cNvPr>
          <p:cNvSpPr/>
          <p:nvPr/>
        </p:nvSpPr>
        <p:spPr>
          <a:xfrm>
            <a:off x="4128141" y="1468033"/>
            <a:ext cx="853440" cy="181356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4E0B88-87A6-4819-9B4A-F71F562E1F87}"/>
              </a:ext>
            </a:extLst>
          </p:cNvPr>
          <p:cNvGrpSpPr/>
          <p:nvPr/>
        </p:nvGrpSpPr>
        <p:grpSpPr>
          <a:xfrm>
            <a:off x="3467702" y="1917957"/>
            <a:ext cx="975360" cy="2552190"/>
            <a:chOff x="1795421" y="1956415"/>
            <a:chExt cx="975360" cy="2552190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B615BCD9-7A1B-4485-93EC-1A1C411C0469}"/>
                </a:ext>
              </a:extLst>
            </p:cNvPr>
            <p:cNvSpPr/>
            <p:nvPr/>
          </p:nvSpPr>
          <p:spPr>
            <a:xfrm>
              <a:off x="1828800" y="1956415"/>
              <a:ext cx="853440" cy="181356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57E1A207-D9FB-40F5-BC53-32F8A40DE330}"/>
                </a:ext>
              </a:extLst>
            </p:cNvPr>
            <p:cNvSpPr/>
            <p:nvPr/>
          </p:nvSpPr>
          <p:spPr>
            <a:xfrm rot="3660000">
              <a:off x="1998087" y="3544676"/>
              <a:ext cx="676707" cy="86868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8269C206-057D-445A-906A-5B4F0467B01E}"/>
                </a:ext>
              </a:extLst>
            </p:cNvPr>
            <p:cNvSpPr/>
            <p:nvPr/>
          </p:nvSpPr>
          <p:spPr>
            <a:xfrm rot="3660000">
              <a:off x="1891407" y="3735912"/>
              <a:ext cx="676707" cy="868680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0CC81E-DD30-40B5-AE91-0379EB561533}"/>
              </a:ext>
            </a:extLst>
          </p:cNvPr>
          <p:cNvGrpSpPr>
            <a:grpSpLocks noChangeAspect="1"/>
          </p:cNvGrpSpPr>
          <p:nvPr/>
        </p:nvGrpSpPr>
        <p:grpSpPr>
          <a:xfrm>
            <a:off x="4297680" y="423224"/>
            <a:ext cx="4024716" cy="1130634"/>
            <a:chOff x="852547" y="735189"/>
            <a:chExt cx="4683359" cy="131566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A2BD74-0577-465D-96AD-40CB1A48E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547" y="735189"/>
              <a:ext cx="4683359" cy="131566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6B20FE-5FA7-4CFD-8248-96BE70DDEF39}"/>
                </a:ext>
              </a:extLst>
            </p:cNvPr>
            <p:cNvGrpSpPr/>
            <p:nvPr/>
          </p:nvGrpSpPr>
          <p:grpSpPr>
            <a:xfrm>
              <a:off x="3437293" y="1260374"/>
              <a:ext cx="578735" cy="790476"/>
              <a:chOff x="3483592" y="2031800"/>
              <a:chExt cx="578735" cy="79047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8D0EAC8-9EE5-4C56-8274-3A420CB87A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642" t="39918" r="57001"/>
              <a:stretch/>
            </p:blipFill>
            <p:spPr>
              <a:xfrm>
                <a:off x="3483592" y="2031800"/>
                <a:ext cx="578735" cy="7904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81BEB93-AF53-4101-A009-3902859DD8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0455" t="25695" r="35836" b="55519"/>
              <a:stretch/>
            </p:blipFill>
            <p:spPr>
              <a:xfrm>
                <a:off x="3888706" y="2459177"/>
                <a:ext cx="173621" cy="246241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</p:grpSp>
      <p:sp>
        <p:nvSpPr>
          <p:cNvPr id="14" name="Right Triangle 9">
            <a:extLst>
              <a:ext uri="{FF2B5EF4-FFF2-40B4-BE49-F238E27FC236}">
                <a16:creationId xmlns:a16="http://schemas.microsoft.com/office/drawing/2014/main" id="{8269C206-057D-445A-906A-5B4F0467B01E}"/>
              </a:ext>
            </a:extLst>
          </p:cNvPr>
          <p:cNvSpPr/>
          <p:nvPr/>
        </p:nvSpPr>
        <p:spPr>
          <a:xfrm rot="2700000">
            <a:off x="3554606" y="4286934"/>
            <a:ext cx="268312" cy="86868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8695506"/>
      </p:ext>
    </p:extLst>
  </p:cSld>
  <p:clrMapOvr>
    <a:masterClrMapping/>
  </p:clrMapOvr>
</p:sld>
</file>

<file path=ppt/theme/theme1.xml><?xml version="1.0" encoding="utf-8"?>
<a:theme xmlns:a="http://schemas.openxmlformats.org/drawingml/2006/main" name="Hanze MD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Hanze MD</Template>
  <TotalTime>3534</TotalTime>
  <Words>1374</Words>
  <Application>Microsoft Macintosh PowerPoint</Application>
  <PresentationFormat>Breedbeeld</PresentationFormat>
  <Paragraphs>216</Paragraphs>
  <Slides>41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Symbol</vt:lpstr>
      <vt:lpstr>Wingdings</vt:lpstr>
      <vt:lpstr>Hanze MD</vt:lpstr>
      <vt:lpstr>Biochemie 1 voor bioinformatici </vt:lpstr>
      <vt:lpstr>Thermodynamics vs kinetics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Vmax en KM zijn belangrijke enzymeigenschappen</vt:lpstr>
      <vt:lpstr>Vmax en KM zijn belangrijke enzymeigenschappen</vt:lpstr>
      <vt:lpstr>kcat/KM mate van specificiteit</vt:lpstr>
      <vt:lpstr>PowerPoint-presentatie</vt:lpstr>
      <vt:lpstr>Michaelis-Menten plot</vt:lpstr>
      <vt:lpstr>Lineweaver-Burk plot</vt:lpstr>
      <vt:lpstr>PowerPoint-presentatie</vt:lpstr>
      <vt:lpstr>PowerPoint-presentatie</vt:lpstr>
      <vt:lpstr>opdracht</vt:lpstr>
      <vt:lpstr>Intermezzo</vt:lpstr>
      <vt:lpstr>Inhibitie van enzymen</vt:lpstr>
      <vt:lpstr>Competitive inhibition</vt:lpstr>
      <vt:lpstr>Uncompetitive inhibition</vt:lpstr>
      <vt:lpstr>Noncompetitive inhibition</vt:lpstr>
      <vt:lpstr>Kinetische verschillen tussen inhibitors</vt:lpstr>
      <vt:lpstr>Kinetische verschillen tussen inhibitors</vt:lpstr>
      <vt:lpstr>Lineweaver Burk plot</vt:lpstr>
      <vt:lpstr>Lineweaver-Burk representatie</vt:lpstr>
      <vt:lpstr>Irreversible inhibitors</vt:lpstr>
      <vt:lpstr>Irreversible inhibitors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Biochemie 1 voor bioinformatici </dc:title>
  <dc:creator>Nabuurs SM, Sanne</dc:creator>
  <cp:lastModifiedBy>Nabuurs SM, Sanne</cp:lastModifiedBy>
  <cp:revision>87</cp:revision>
  <dcterms:created xsi:type="dcterms:W3CDTF">2016-07-08T12:55:23Z</dcterms:created>
  <dcterms:modified xsi:type="dcterms:W3CDTF">2021-10-28T07:50:17Z</dcterms:modified>
</cp:coreProperties>
</file>